
<file path=[Content_Types].xml><?xml version="1.0" encoding="utf-8"?>
<Types xmlns="http://schemas.openxmlformats.org/package/2006/content-types">
  <Default Extension="png" ContentType="image/png"/>
  <Default Extension="jpeg" ContentType="image/jpeg"/>
  <Default Extension="m4a" ContentType="audio/mp4"/>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 id="2147483656" r:id="rId2"/>
    <p:sldMasterId id="2147483657" r:id="rId3"/>
    <p:sldMasterId id="2147483658" r:id="rId4"/>
    <p:sldMasterId id="2147483659" r:id="rId5"/>
    <p:sldMasterId id="2147483660" r:id="rId6"/>
    <p:sldMasterId id="2147483661" r:id="rId7"/>
    <p:sldMasterId id="2147483662" r:id="rId8"/>
    <p:sldMasterId id="2147483663" r:id="rId9"/>
    <p:sldMasterId id="2147483664" r:id="rId10"/>
    <p:sldMasterId id="2147483665" r:id="rId11"/>
    <p:sldMasterId id="2147483666" r:id="rId12"/>
  </p:sldMasterIdLst>
  <p:notesMasterIdLst>
    <p:notesMasterId r:id="rId62"/>
  </p:notesMasterIdLst>
  <p:sldIdLst>
    <p:sldId id="311" r:id="rId13"/>
    <p:sldId id="258" r:id="rId14"/>
    <p:sldId id="259"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304" r:id="rId31"/>
    <p:sldId id="277" r:id="rId32"/>
    <p:sldId id="305" r:id="rId33"/>
    <p:sldId id="278" r:id="rId34"/>
    <p:sldId id="306" r:id="rId35"/>
    <p:sldId id="279" r:id="rId36"/>
    <p:sldId id="280" r:id="rId37"/>
    <p:sldId id="312" r:id="rId38"/>
    <p:sldId id="313" r:id="rId39"/>
    <p:sldId id="281" r:id="rId40"/>
    <p:sldId id="282" r:id="rId41"/>
    <p:sldId id="283" r:id="rId42"/>
    <p:sldId id="307"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300" r:id="rId59"/>
    <p:sldId id="301" r:id="rId60"/>
    <p:sldId id="303"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738"/>
    <a:srgbClr val="98877D"/>
    <a:srgbClr val="E21738"/>
    <a:srgbClr val="F3DA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35" autoAdjust="0"/>
  </p:normalViewPr>
  <p:slideViewPr>
    <p:cSldViewPr>
      <p:cViewPr varScale="1">
        <p:scale>
          <a:sx n="85" d="100"/>
          <a:sy n="85" d="100"/>
        </p:scale>
        <p:origin x="115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529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71705A83-48C4-4460-8E21-AD56B35EAD1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DA64780-D15D-456C-A7AE-C2C6B9D01796}" type="slidenum">
              <a:rPr lang="en-US" altLang="en-US"/>
              <a:pPr>
                <a:spcBef>
                  <a:spcPct val="0"/>
                </a:spcBef>
              </a:pPr>
              <a:t>1</a:t>
            </a:fld>
            <a:endParaRPr lang="en-US" altLang="en-US"/>
          </a:p>
        </p:txBody>
      </p:sp>
      <p:sp>
        <p:nvSpPr>
          <p:cNvPr id="1536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18D4C92-B59E-4ACD-91F6-22D310DCF0FA}" type="slidenum">
              <a:rPr lang="en-US" altLang="en-US"/>
              <a:pPr algn="r" eaLnBrk="1" hangingPunct="1">
                <a:spcBef>
                  <a:spcPct val="0"/>
                </a:spcBef>
              </a:pPr>
              <a:t>1</a:t>
            </a:fld>
            <a:endParaRPr lang="en-US" altLang="en-US"/>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4870789-1E32-41A4-9565-8804CC692A4B}" type="slidenum">
              <a:rPr lang="en-US" altLang="en-US"/>
              <a:pPr>
                <a:spcBef>
                  <a:spcPct val="0"/>
                </a:spcBef>
              </a:pPr>
              <a:t>14</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Choosing one question type over the other involves a trade-off; although an open-ended question affords breath and depth of reply, responses to open-ended questions are difficult to analyze.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A35FDF-0F91-4E51-95AD-D58E4F09F790}" type="slidenum">
              <a:rPr lang="en-US" altLang="en-US"/>
              <a:pPr>
                <a:spcBef>
                  <a:spcPct val="0"/>
                </a:spcBef>
              </a:pPr>
              <a:t>15</a:t>
            </a:fld>
            <a:endParaRPr lang="en-US"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This type of closed question limits the interviewee even further by allowing a choice on either “pole,” such as yes or no, true or false, agree or disagree.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676BBE-64E8-4BC9-80DC-59181FAB08CC}" type="slidenum">
              <a:rPr lang="en-US" altLang="en-US"/>
              <a:pPr>
                <a:spcBef>
                  <a:spcPct val="0"/>
                </a:spcBef>
              </a:pPr>
              <a:t>16</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Used as a follow-up question.</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strongest probe is simply—Why?</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It is essential to probe so that we don’t accept superficial answers.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C5E5F5D-8945-4EEB-9E80-852D935533BA}" type="slidenum">
              <a:rPr lang="en-US" altLang="en-US"/>
              <a:pPr>
                <a:spcBef>
                  <a:spcPct val="0"/>
                </a:spcBef>
              </a:pPr>
              <a:t>17</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There are two ways of organizing interviews—pyramid and funnel, the diamond approach combines both.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42745C8-3DDE-4D12-A28C-547A48EB65D6}" type="slidenum">
              <a:rPr lang="en-US" altLang="en-US"/>
              <a:pPr>
                <a:spcBef>
                  <a:spcPct val="0"/>
                </a:spcBef>
              </a:pPr>
              <a:t>18</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Inductive organization of interview questions.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Also useful if you want an ending determination about the topic.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DCF711-7FE8-4BD0-9DFF-B95C4F5C46DF}" type="slidenum">
              <a:rPr lang="en-US" altLang="en-US"/>
              <a:pPr>
                <a:spcBef>
                  <a:spcPct val="0"/>
                </a:spcBef>
              </a:pPr>
              <a:t>20</a:t>
            </a:fld>
            <a:endParaRPr lang="en-US"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Deductive organization of interview questions.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CB50B57-9805-4774-BF32-5C2D52218608}" type="slidenum">
              <a:rPr lang="en-US" altLang="en-US"/>
              <a:pPr>
                <a:spcBef>
                  <a:spcPct val="0"/>
                </a:spcBef>
              </a:pPr>
              <a:t>22</a:t>
            </a:fld>
            <a:endParaRPr lang="en-US"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 diamond structure combines the strengths of the pyramid and funnel approach but has the disadvantage of taking longer.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8E619A4-4F12-4C99-A8CF-D47B8C3E0E28}" type="slidenum">
              <a:rPr lang="en-US" altLang="en-US"/>
              <a:pPr>
                <a:spcBef>
                  <a:spcPct val="0"/>
                </a:spcBef>
              </a:pPr>
              <a:t>24</a:t>
            </a:fld>
            <a:endParaRPr lang="en-US" alt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“Is there anything else that you would like to add?” —considered a formula question the response will often be “No.”</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In form the interviewee about the next steps to take.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Always remember to thank the interviewee for their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D3A7B7-6889-45A8-917E-4071CD208BB0}" type="slidenum">
              <a:rPr lang="en-US" altLang="en-US"/>
              <a:pPr>
                <a:spcBef>
                  <a:spcPct val="0"/>
                </a:spcBef>
              </a:pPr>
              <a:t>25</a:t>
            </a:fld>
            <a:endParaRPr lang="en-US" alt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 longer you wait to write your report, the more suspect your data becomes.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Review the report with the respondent—helps clarify the meaning the interviewee had in mind and lets the interviewee know that you care.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4092E4-4E7B-40A5-94BB-852DEE270378}" type="slidenum">
              <a:rPr lang="en-US" altLang="en-US"/>
              <a:pPr>
                <a:spcBef>
                  <a:spcPct val="0"/>
                </a:spcBef>
              </a:pPr>
              <a:t>28</a:t>
            </a:fld>
            <a:endParaRPr lang="en-US" alt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dirty="0" smtClean="0">
                <a:latin typeface="Arial" panose="020B0604020202020204" pitchFamily="34" charset="0"/>
              </a:rPr>
              <a:t>An alternative approach to interviewing users one by one.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Developed by IBM.</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The motivation was to cut the time and hence the cost required by interviews. It also creates more use identification with new systems as a result of the participative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5D1CF12-F931-4433-B32D-3751BA471DCD}" type="slidenum">
              <a:rPr lang="en-US" altLang="en-US"/>
              <a:pPr>
                <a:spcBef>
                  <a:spcPct val="0"/>
                </a:spcBef>
              </a:pPr>
              <a:t>3</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 commonality of these methods is talking with and listening to people in the organization in order to understand their interactions with technology through a series of carefully composed questions.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61A237-CE02-43E0-931F-1789447C06E5}" type="slidenum">
              <a:rPr lang="en-US" altLang="en-US"/>
              <a:pPr>
                <a:spcBef>
                  <a:spcPct val="0"/>
                </a:spcBef>
              </a:pPr>
              <a:t>30</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pPr>
            <a:r>
              <a:rPr lang="en-US" altLang="en-US" sz="1000" dirty="0" smtClean="0">
                <a:latin typeface="Arial" panose="020B0604020202020204" pitchFamily="34" charset="0"/>
              </a:rPr>
              <a:t>All project team members must be committed to the JAD approach and become involved.</a:t>
            </a:r>
          </a:p>
          <a:p>
            <a:pPr eaLnBrk="1" hangingPunct="1">
              <a:lnSpc>
                <a:spcPct val="90000"/>
              </a:lnSpc>
            </a:pPr>
            <a:endParaRPr lang="en-US" altLang="en-US" sz="1000"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Executive sponsor—a senior person who will introduce and conclude the JAD session.</a:t>
            </a:r>
          </a:p>
          <a:p>
            <a:pPr eaLnBrk="1" hangingPunct="1">
              <a:lnSpc>
                <a:spcPct val="90000"/>
              </a:lnSpc>
            </a:pPr>
            <a:endParaRPr lang="en-US" altLang="en-US"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IS Analyst—gives an expert opinion about any disproportionate costs of solutions proposed. </a:t>
            </a:r>
          </a:p>
          <a:p>
            <a:pPr eaLnBrk="1" hangingPunct="1">
              <a:lnSpc>
                <a:spcPct val="90000"/>
              </a:lnSpc>
            </a:pPr>
            <a:endParaRPr lang="en-US" altLang="en-US"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Users—try to select users that can articulate what information they need to perform their jobs as well as what they desire in anew or improved computer system.</a:t>
            </a:r>
          </a:p>
          <a:p>
            <a:pPr eaLnBrk="1" hangingPunct="1">
              <a:lnSpc>
                <a:spcPct val="90000"/>
              </a:lnSpc>
            </a:pPr>
            <a:endParaRPr lang="en-US" altLang="en-US"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Session leader—someone who has excellent communication skills to facilitate appropriate interactions.</a:t>
            </a:r>
          </a:p>
          <a:p>
            <a:pPr eaLnBrk="1" hangingPunct="1">
              <a:lnSpc>
                <a:spcPct val="90000"/>
              </a:lnSpc>
            </a:pPr>
            <a:endParaRPr lang="en-US" altLang="en-US"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Observers—analysts or technical experts from other functional areas to offer technical explanations and advice.</a:t>
            </a:r>
          </a:p>
          <a:p>
            <a:pPr eaLnBrk="1" hangingPunct="1">
              <a:lnSpc>
                <a:spcPct val="90000"/>
              </a:lnSpc>
            </a:pPr>
            <a:endParaRPr lang="en-US" altLang="en-US" dirty="0" smtClean="0">
              <a:latin typeface="Arial" panose="020B0604020202020204" pitchFamily="34" charset="0"/>
            </a:endParaRPr>
          </a:p>
          <a:p>
            <a:pPr eaLnBrk="1" hangingPunct="1">
              <a:lnSpc>
                <a:spcPct val="90000"/>
              </a:lnSpc>
            </a:pPr>
            <a:r>
              <a:rPr lang="en-US" altLang="en-US" dirty="0" smtClean="0">
                <a:latin typeface="Arial" panose="020B0604020202020204" pitchFamily="34" charset="0"/>
              </a:rPr>
              <a:t>Scribe—formally write down everything that is done.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2259F3D-C694-46EC-9CCB-EC13C1355F65}" type="slidenum">
              <a:rPr lang="en-US" altLang="en-US"/>
              <a:pPr>
                <a:spcBef>
                  <a:spcPct val="0"/>
                </a:spcBef>
              </a:pPr>
              <a:t>31</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Hold offsite to minimize the daily distractions and responsibilities of the participants’ regular work.</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Do not hold the session unless everyone can attend. An agenda should be giving out before the meeting so the participants know what to expect. If possible an orientation meeting can be given.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4A4F4B-367A-4C25-9EFE-D5B1337782B8}" type="slidenum">
              <a:rPr lang="en-US" altLang="en-US"/>
              <a:pPr>
                <a:spcBef>
                  <a:spcPct val="0"/>
                </a:spcBef>
              </a:pPr>
              <a:t>32</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Some organizations have estimated a 15 percent time savings over traditional.</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Helps users become involved early in systems projects and treats their feedback seriously.</a:t>
            </a:r>
          </a:p>
          <a:p>
            <a:pPr eaLnBrk="1" hangingPunct="1"/>
            <a:r>
              <a:rPr lang="en-US" altLang="en-US" smtClean="0">
                <a:latin typeface="Arial" panose="020B0604020202020204" pitchFamily="34" charset="0"/>
              </a:rPr>
              <a:t> </a:t>
            </a:r>
          </a:p>
          <a:p>
            <a:pPr eaLnBrk="1" hangingPunct="1"/>
            <a:r>
              <a:rPr lang="en-US" altLang="en-US" smtClean="0">
                <a:latin typeface="Arial" panose="020B0604020202020204" pitchFamily="34" charset="0"/>
              </a:rPr>
              <a:t>Much like brainstorming which allows for creative idea production.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3CB24C3-741A-4504-9EB7-0719E4849C0F}" type="slidenum">
              <a:rPr lang="en-US" altLang="en-US"/>
              <a:pPr>
                <a:spcBef>
                  <a:spcPct val="0"/>
                </a:spcBef>
              </a:pPr>
              <a:t>33</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dirty="0" smtClean="0">
                <a:latin typeface="Arial" panose="020B0604020202020204" pitchFamily="34" charset="0"/>
              </a:rPr>
              <a:t>It is not possible to do other activities concurrently or to time-shift any activities, as is typically done in one-to-one interviewing.</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It is a judgmental decision if the organization is truly committed to, and prepared for , this approach.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5C71001-9221-41C2-8594-A3D30D44DB56}" type="slidenum">
              <a:rPr lang="en-US" altLang="en-US"/>
              <a:pPr>
                <a:spcBef>
                  <a:spcPct val="0"/>
                </a:spcBef>
              </a:pPr>
              <a:t>34</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dirty="0" smtClean="0">
                <a:latin typeface="Arial" panose="020B0604020202020204" pitchFamily="34" charset="0"/>
              </a:rPr>
              <a:t>Attributes—what people in the organization say they want.</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Beliefs—what people think is actually true.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Behavior—what organizational members do.</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Characteristics—properties of people or things.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D3592D-548E-46DD-B91E-B35D14425B72}" type="slidenum">
              <a:rPr lang="en-US" altLang="en-US"/>
              <a:pPr>
                <a:spcBef>
                  <a:spcPct val="0"/>
                </a:spcBef>
              </a:pPr>
              <a:t>36</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Even when you write an open-ended question, it must be narrow enough to guide respondents to answer in a specific way.</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Use open-ended questions when it is impossible to list effectively all possible responses to a question.</a:t>
            </a: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1DB0CC-6F0A-45DF-913F-8D2126578A8B}" type="slidenum">
              <a:rPr lang="en-US" altLang="en-US"/>
              <a:pPr>
                <a:spcBef>
                  <a:spcPct val="0"/>
                </a:spcBef>
              </a:pPr>
              <a:t>38</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dirty="0" smtClean="0">
                <a:latin typeface="Arial" panose="020B0604020202020204" pitchFamily="34" charset="0"/>
              </a:rPr>
              <a:t>Write questionnaires in the respondents own language usage.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Simple – Use the language of the respondents whenever possible.</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Specific – work at being specific rather then vague in wording.</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Short – keep questions short</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Not patronizing – do not talk down to participants through low-level language choices.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Free of bias – also means avoiding objectionable questions.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Addressed to those who are knowledgeable – target questions to correct respondents.</a:t>
            </a:r>
          </a:p>
          <a:p>
            <a:pPr eaLnBrk="1" hangingPunct="1"/>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70BE45-0832-4376-983B-250BBA19EA5E}" type="slidenum">
              <a:rPr lang="en-US" altLang="en-US"/>
              <a:pPr>
                <a:spcBef>
                  <a:spcPct val="0"/>
                </a:spcBef>
              </a:pPr>
              <a:t>39</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Scaling is the process of assigning numbers or other symbols to an attribute or characteristic for the purpose of measuring that attribute or characteristic.</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6382EF-CF9D-4AF8-AE37-DE73A5668188}" type="slidenum">
              <a:rPr lang="en-US" altLang="en-US"/>
              <a:pPr>
                <a:spcBef>
                  <a:spcPct val="0"/>
                </a:spcBef>
              </a:pPr>
              <a:t>41</a:t>
            </a:fld>
            <a:endParaRPr lang="en-US"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More complete analysis can be performed on interval scales.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AF8FF5D-7BB5-487B-A337-D34D12D7F0D5}" type="slidenum">
              <a:rPr lang="en-US" altLang="en-US"/>
              <a:pPr>
                <a:spcBef>
                  <a:spcPct val="0"/>
                </a:spcBef>
              </a:pPr>
              <a:t>42</a:t>
            </a:fld>
            <a:endParaRPr lang="en-US" alt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Questionnaires must be valid and reliable.</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4D12C69-4EE0-479F-8566-298668918B52}" type="slidenum">
              <a:rPr lang="en-US" altLang="en-US"/>
              <a:pPr>
                <a:spcBef>
                  <a:spcPct val="0"/>
                </a:spcBef>
              </a:pPr>
              <a:t>4</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Opinions—may be more revealing and more important then facts. By seeking opinion rather then fact you can discover key problems.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Feelings—you can understand the organization’s culture more fully by listening to the feelings of the respondent.</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Goals – project the organization’s future. You may not be able to determine goals through any other method.</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HCI – the ergonomic aspects, the system usability, how pleasing and enjoyable the system is, and how useful it is in supporting individual tasks.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84F788-32AD-48E9-A2FE-D3AAF239587C}" type="slidenum">
              <a:rPr lang="en-US" altLang="en-US"/>
              <a:pPr>
                <a:spcBef>
                  <a:spcPct val="0"/>
                </a:spcBef>
              </a:pPr>
              <a:t>43</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Construction of scales is a serious task, which must consider the problems associated with their construction.</a:t>
            </a:r>
          </a:p>
          <a:p>
            <a:pPr eaLnBrk="1" hangingPunct="1"/>
            <a:endParaRPr lang="en-US" altLang="en-US"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A9F3101-D87B-41E2-A298-92C89D487726}" type="slidenum">
              <a:rPr lang="en-US" altLang="en-US"/>
              <a:pPr>
                <a:spcBef>
                  <a:spcPct val="0"/>
                </a:spcBef>
              </a:pPr>
              <a:t>47</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dirty="0" smtClean="0">
                <a:latin typeface="Arial" panose="020B0604020202020204" pitchFamily="34" charset="0"/>
              </a:rPr>
              <a:t>You want respondents to feel as unthreatened by and interested in the questions being asked as possible, without getting overwrought about a particular issue.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E87FC55-1BE7-42B1-B960-FB9190076217}" type="slidenum">
              <a:rPr lang="en-US" altLang="en-US"/>
              <a:pPr>
                <a:spcBef>
                  <a:spcPct val="0"/>
                </a:spcBef>
              </a:pPr>
              <a:t>48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When you design questionnaires for the Web, apply the same rules you use when designing paper questionnaires.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579924-F90D-4072-A0E5-7CC357261C9B}" type="slidenum">
              <a:rPr lang="en-US" altLang="en-US"/>
              <a:pPr>
                <a:spcBef>
                  <a:spcPct val="0"/>
                </a:spcBef>
              </a:pPr>
              <a:t>49</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Reminders can be sent.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DCE9505-A0BB-4979-9EB1-417CEFB10281}" type="slidenum">
              <a:rPr lang="en-US" altLang="en-US"/>
              <a:pPr>
                <a:spcBef>
                  <a:spcPct val="0"/>
                </a:spcBef>
              </a:pPr>
              <a:t>5</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z="1000" smtClean="0">
                <a:latin typeface="Arial" panose="020B0604020202020204" pitchFamily="34" charset="0"/>
              </a:rPr>
              <a:t>Reading background material—read and understand as much background information about the interviewees and their organization as possible.</a:t>
            </a:r>
          </a:p>
          <a:p>
            <a:pPr marL="628650" lvl="1" indent="-171450" eaLnBrk="1" hangingPunct="1">
              <a:buFontTx/>
              <a:buChar char="•"/>
            </a:pPr>
            <a:r>
              <a:rPr lang="en-US" altLang="en-US" sz="1000" smtClean="0">
                <a:latin typeface="Arial" panose="020B0604020202020204" pitchFamily="34" charset="0"/>
              </a:rPr>
              <a:t>Corporate website</a:t>
            </a:r>
          </a:p>
          <a:p>
            <a:pPr marL="628650" lvl="1" indent="-171450" eaLnBrk="1" hangingPunct="1">
              <a:buFontTx/>
              <a:buChar char="•"/>
            </a:pPr>
            <a:r>
              <a:rPr lang="en-US" altLang="en-US" sz="1000" smtClean="0">
                <a:latin typeface="Arial" panose="020B0604020202020204" pitchFamily="34" charset="0"/>
              </a:rPr>
              <a:t>Current annual report</a:t>
            </a:r>
          </a:p>
          <a:p>
            <a:pPr marL="628650" lvl="1" indent="-171450" eaLnBrk="1" hangingPunct="1">
              <a:buFontTx/>
              <a:buChar char="•"/>
            </a:pPr>
            <a:r>
              <a:rPr lang="en-US" altLang="en-US" sz="1000" smtClean="0">
                <a:latin typeface="Arial" panose="020B0604020202020204" pitchFamily="34" charset="0"/>
              </a:rPr>
              <a:t>Corporate news letter</a:t>
            </a:r>
          </a:p>
          <a:p>
            <a:pPr marL="628650" lvl="1" indent="-171450" eaLnBrk="1" hangingPunct="1">
              <a:buFontTx/>
              <a:buChar char="•"/>
            </a:pPr>
            <a:r>
              <a:rPr lang="en-US" altLang="en-US" sz="1000" smtClean="0">
                <a:latin typeface="Arial" panose="020B0604020202020204" pitchFamily="34" charset="0"/>
              </a:rPr>
              <a:t>Any publication sent out to explain the organization to the public</a:t>
            </a:r>
          </a:p>
          <a:p>
            <a:pPr marL="628650" lvl="1" indent="-171450" eaLnBrk="1" hangingPunct="1">
              <a:buFontTx/>
              <a:buChar char="•"/>
            </a:pPr>
            <a:r>
              <a:rPr lang="en-US" altLang="en-US" sz="1000" smtClean="0">
                <a:latin typeface="Arial" panose="020B0604020202020204" pitchFamily="34" charset="0"/>
              </a:rPr>
              <a:t>Standard &amp; Poor’s</a:t>
            </a:r>
          </a:p>
          <a:p>
            <a:pPr marL="628650" lvl="1" indent="-171450" eaLnBrk="1" hangingPunct="1">
              <a:buFontTx/>
              <a:buChar char="•"/>
            </a:pPr>
            <a:endParaRPr lang="en-US" altLang="en-US" sz="1000" smtClean="0">
              <a:latin typeface="Arial" panose="020B0604020202020204" pitchFamily="34" charset="0"/>
            </a:endParaRPr>
          </a:p>
          <a:p>
            <a:pPr eaLnBrk="1" hangingPunct="1"/>
            <a:r>
              <a:rPr lang="en-US" altLang="en-US" sz="1000" smtClean="0">
                <a:latin typeface="Arial" panose="020B0604020202020204" pitchFamily="34" charset="0"/>
              </a:rPr>
              <a:t>Trying to build a common vocabulary to phrase interview questions and to maximize the interview time.</a:t>
            </a:r>
          </a:p>
          <a:p>
            <a:pPr eaLnBrk="1" hangingPunct="1"/>
            <a:endParaRPr lang="en-US" altLang="en-US" sz="1000" smtClean="0">
              <a:latin typeface="Arial" panose="020B0604020202020204" pitchFamily="34" charset="0"/>
            </a:endParaRPr>
          </a:p>
          <a:p>
            <a:pPr eaLnBrk="1" hangingPunct="1"/>
            <a:r>
              <a:rPr lang="en-US" altLang="en-US" sz="1000" smtClean="0">
                <a:latin typeface="Arial" panose="020B0604020202020204" pitchFamily="34" charset="0"/>
              </a:rPr>
              <a:t>Establishing interview objectives—four to six key areas concerning HCI, information processing and decision-making behavior.</a:t>
            </a:r>
          </a:p>
          <a:p>
            <a:pPr eaLnBrk="1" hangingPunct="1"/>
            <a:endParaRPr lang="en-US" altLang="en-US" sz="1000" smtClean="0">
              <a:latin typeface="Arial" panose="020B0604020202020204" pitchFamily="34" charset="0"/>
            </a:endParaRPr>
          </a:p>
          <a:p>
            <a:pPr eaLnBrk="1" hangingPunct="1"/>
            <a:r>
              <a:rPr lang="en-US" altLang="en-US" sz="1000" smtClean="0">
                <a:latin typeface="Arial" panose="020B0604020202020204" pitchFamily="34" charset="0"/>
              </a:rPr>
              <a:t>Deciding whom to interview—strive for balance so that as many users’ needs are addressed as possible.</a:t>
            </a:r>
          </a:p>
          <a:p>
            <a:pPr eaLnBrk="1" hangingPunct="1"/>
            <a:endParaRPr lang="en-US" altLang="en-US" sz="1000" smtClean="0">
              <a:latin typeface="Arial" panose="020B0604020202020204" pitchFamily="34" charset="0"/>
            </a:endParaRPr>
          </a:p>
          <a:p>
            <a:pPr eaLnBrk="1" hangingPunct="1"/>
            <a:r>
              <a:rPr lang="en-US" altLang="en-US" sz="1000" smtClean="0">
                <a:latin typeface="Arial" panose="020B0604020202020204" pitchFamily="34" charset="0"/>
              </a:rPr>
              <a:t>Preparing the interviewee—call ahead;  keep to 45 minutes to an hour at the most.</a:t>
            </a:r>
          </a:p>
          <a:p>
            <a:pPr eaLnBrk="1" hangingPunct="1"/>
            <a:endParaRPr lang="en-US" altLang="en-US" sz="1000" smtClean="0">
              <a:latin typeface="Arial" panose="020B0604020202020204" pitchFamily="34" charset="0"/>
            </a:endParaRPr>
          </a:p>
          <a:p>
            <a:pPr eaLnBrk="1" hangingPunct="1"/>
            <a:r>
              <a:rPr lang="en-US" altLang="en-US" sz="1000" smtClean="0">
                <a:latin typeface="Arial" panose="020B0604020202020204" pitchFamily="34" charset="0"/>
              </a:rPr>
              <a:t>Deciding on question types and structure—write questions to cover the key areas of decision making that you discovered when you ascertained interview objectives.</a:t>
            </a:r>
          </a:p>
          <a:p>
            <a:pPr eaLnBrk="1" hangingPunct="1"/>
            <a:endParaRPr lang="en-US" altLang="en-US" sz="1000"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76AB60-6CEB-45A1-851C-B12766419C12}" type="slidenum">
              <a:rPr lang="en-US" altLang="en-US"/>
              <a:pPr>
                <a:spcBef>
                  <a:spcPct val="0"/>
                </a:spcBef>
              </a:pPr>
              <a:t>6</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Each question type can accomplish something a little different from the other, and each has benefits and drawbacks.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36476F6-2F5E-4C39-AB41-AE6033248B35}" type="slidenum">
              <a:rPr lang="en-US" altLang="en-US"/>
              <a:pPr>
                <a:spcBef>
                  <a:spcPct val="0"/>
                </a:spcBef>
              </a:pPr>
              <a:t>7</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“Open” actually describes the interviewee’s options for responding. They are open.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F7E312-DC18-4AF7-A224-578DD50463BE}" type="slidenum">
              <a:rPr lang="en-US" altLang="en-US"/>
              <a:pPr>
                <a:spcBef>
                  <a:spcPct val="0"/>
                </a:spcBef>
              </a:pPr>
              <a:t>10</a:t>
            </a:fld>
            <a:endParaRPr lang="en-US"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 analyst needs to carefully consider the implications of using open-ended questions for interviewing.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9DCF16-7996-4169-BBD9-8A0565E619CB}" type="slidenum">
              <a:rPr lang="en-US" altLang="en-US"/>
              <a:pPr>
                <a:spcBef>
                  <a:spcPct val="0"/>
                </a:spcBef>
              </a:pPr>
              <a:t>11</a:t>
            </a:fld>
            <a:endParaRPr lang="en-US" alt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The alternative to open-ended questions.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CCB4052-D47A-407A-8F5B-99E437D26443}" type="slidenum">
              <a:rPr lang="en-US" altLang="en-US"/>
              <a:pPr>
                <a:spcBef>
                  <a:spcPct val="0"/>
                </a:spcBef>
              </a:pPr>
              <a:t>13</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smtClean="0">
                <a:latin typeface="Arial" panose="020B0604020202020204" pitchFamily="34" charset="0"/>
              </a:rPr>
              <a:t>As the interviewer you must think carefully about the question types you will use.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845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0381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413BA0CB-6423-4587-BFDF-DCEB21ED6E6C}" type="slidenum">
              <a:rPr lang="en-US" altLang="en-US"/>
              <a:pPr/>
              <a:t>‹#›</a:t>
            </a:fld>
            <a:endParaRPr lang="en-US" altLang="en-US"/>
          </a:p>
        </p:txBody>
      </p:sp>
    </p:spTree>
    <p:extLst>
      <p:ext uri="{BB962C8B-B14F-4D97-AF65-F5344CB8AC3E}">
        <p14:creationId xmlns:p14="http://schemas.microsoft.com/office/powerpoint/2010/main" val="4670836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B748CDE4-2AC2-41D0-910A-5CA4F4613DAC}" type="slidenum">
              <a:rPr lang="en-US" altLang="en-US"/>
              <a:pPr/>
              <a:t>‹#›</a:t>
            </a:fld>
            <a:endParaRPr lang="en-US" altLang="en-US"/>
          </a:p>
        </p:txBody>
      </p:sp>
    </p:spTree>
    <p:extLst>
      <p:ext uri="{BB962C8B-B14F-4D97-AF65-F5344CB8AC3E}">
        <p14:creationId xmlns:p14="http://schemas.microsoft.com/office/powerpoint/2010/main" val="8157253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99AD0B6-743E-4003-ACB6-9BA8B4757E68}" type="slidenum">
              <a:rPr lang="en-US" altLang="en-US"/>
              <a:pPr/>
              <a:t>‹#›</a:t>
            </a:fld>
            <a:endParaRPr lang="en-US" altLang="en-US"/>
          </a:p>
        </p:txBody>
      </p:sp>
    </p:spTree>
    <p:extLst>
      <p:ext uri="{BB962C8B-B14F-4D97-AF65-F5344CB8AC3E}">
        <p14:creationId xmlns:p14="http://schemas.microsoft.com/office/powerpoint/2010/main" val="385503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266A0899-75B5-47D4-A805-7A50B3A661E9}" type="slidenum">
              <a:rPr lang="en-US" altLang="en-US"/>
              <a:pPr/>
              <a:t>‹#›</a:t>
            </a:fld>
            <a:endParaRPr lang="en-US" altLang="en-US"/>
          </a:p>
        </p:txBody>
      </p:sp>
    </p:spTree>
    <p:extLst>
      <p:ext uri="{BB962C8B-B14F-4D97-AF65-F5344CB8AC3E}">
        <p14:creationId xmlns:p14="http://schemas.microsoft.com/office/powerpoint/2010/main" val="1193233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591E74CD-1892-42E2-9255-FC124C9CD23F}" type="slidenum">
              <a:rPr lang="en-US" altLang="en-US"/>
              <a:pPr/>
              <a:t>‹#›</a:t>
            </a:fld>
            <a:endParaRPr lang="en-US" altLang="en-US"/>
          </a:p>
        </p:txBody>
      </p:sp>
    </p:spTree>
    <p:extLst>
      <p:ext uri="{BB962C8B-B14F-4D97-AF65-F5344CB8AC3E}">
        <p14:creationId xmlns:p14="http://schemas.microsoft.com/office/powerpoint/2010/main" val="5486411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1B93AF5F-738A-4179-A08D-9601D10A9B66}" type="slidenum">
              <a:rPr lang="en-US" altLang="en-US"/>
              <a:pPr/>
              <a:t>‹#›</a:t>
            </a:fld>
            <a:endParaRPr lang="en-US" altLang="en-US"/>
          </a:p>
        </p:txBody>
      </p:sp>
    </p:spTree>
    <p:extLst>
      <p:ext uri="{BB962C8B-B14F-4D97-AF65-F5344CB8AC3E}">
        <p14:creationId xmlns:p14="http://schemas.microsoft.com/office/powerpoint/2010/main" val="10081229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8C78A875-3D08-49AB-B345-452473673F09}" type="slidenum">
              <a:rPr lang="en-US" altLang="en-US"/>
              <a:pPr/>
              <a:t>‹#›</a:t>
            </a:fld>
            <a:endParaRPr lang="en-US" altLang="en-US"/>
          </a:p>
        </p:txBody>
      </p:sp>
    </p:spTree>
    <p:extLst>
      <p:ext uri="{BB962C8B-B14F-4D97-AF65-F5344CB8AC3E}">
        <p14:creationId xmlns:p14="http://schemas.microsoft.com/office/powerpoint/2010/main" val="29241336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3F6BF17C-F653-4E0A-88BA-A8A7D22C2CDF}" type="slidenum">
              <a:rPr lang="en-US" altLang="en-US"/>
              <a:pPr/>
              <a:t>‹#›</a:t>
            </a:fld>
            <a:endParaRPr lang="en-US" altLang="en-US"/>
          </a:p>
        </p:txBody>
      </p:sp>
    </p:spTree>
    <p:extLst>
      <p:ext uri="{BB962C8B-B14F-4D97-AF65-F5344CB8AC3E}">
        <p14:creationId xmlns:p14="http://schemas.microsoft.com/office/powerpoint/2010/main" val="33130575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F6B2645E-DE2C-4D41-AD1E-61A2DDB5354A}" type="slidenum">
              <a:rPr lang="en-US" altLang="en-US"/>
              <a:pPr/>
              <a:t>‹#›</a:t>
            </a:fld>
            <a:endParaRPr lang="en-US" altLang="en-US"/>
          </a:p>
        </p:txBody>
      </p:sp>
    </p:spTree>
    <p:extLst>
      <p:ext uri="{BB962C8B-B14F-4D97-AF65-F5344CB8AC3E}">
        <p14:creationId xmlns:p14="http://schemas.microsoft.com/office/powerpoint/2010/main" val="38634106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DF692088-5BBB-4248-AFD3-669402DA4E16}" type="slidenum">
              <a:rPr lang="en-US" altLang="en-US"/>
              <a:pPr/>
              <a:t>‹#›</a:t>
            </a:fld>
            <a:endParaRPr lang="en-US" altLang="en-US"/>
          </a:p>
        </p:txBody>
      </p:sp>
    </p:spTree>
    <p:extLst>
      <p:ext uri="{BB962C8B-B14F-4D97-AF65-F5344CB8AC3E}">
        <p14:creationId xmlns:p14="http://schemas.microsoft.com/office/powerpoint/2010/main" val="371510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8936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ABAC77E0-E53F-41AE-BD1B-A42C010E0877}" type="slidenum">
              <a:rPr lang="en-US" altLang="en-US"/>
              <a:pPr/>
              <a:t>‹#›</a:t>
            </a:fld>
            <a:endParaRPr lang="en-US" altLang="en-US"/>
          </a:p>
        </p:txBody>
      </p:sp>
    </p:spTree>
    <p:extLst>
      <p:ext uri="{BB962C8B-B14F-4D97-AF65-F5344CB8AC3E}">
        <p14:creationId xmlns:p14="http://schemas.microsoft.com/office/powerpoint/2010/main" val="16796317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EEEE9021-9B23-416A-8CC3-C59AF2AA9E5D}" type="slidenum">
              <a:rPr lang="en-US" altLang="en-US"/>
              <a:pPr/>
              <a:t>‹#›</a:t>
            </a:fld>
            <a:endParaRPr lang="en-US" altLang="en-US"/>
          </a:p>
        </p:txBody>
      </p:sp>
    </p:spTree>
    <p:extLst>
      <p:ext uri="{BB962C8B-B14F-4D97-AF65-F5344CB8AC3E}">
        <p14:creationId xmlns:p14="http://schemas.microsoft.com/office/powerpoint/2010/main" val="8040253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06D8B6A8-D92E-481D-B373-09C48AC86D3D}" type="slidenum">
              <a:rPr lang="en-US" altLang="en-US"/>
              <a:pPr/>
              <a:t>‹#›</a:t>
            </a:fld>
            <a:endParaRPr lang="en-US" altLang="en-US"/>
          </a:p>
        </p:txBody>
      </p:sp>
    </p:spTree>
    <p:extLst>
      <p:ext uri="{BB962C8B-B14F-4D97-AF65-F5344CB8AC3E}">
        <p14:creationId xmlns:p14="http://schemas.microsoft.com/office/powerpoint/2010/main" val="36381671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C7E48930-0BB3-4DFC-A9D4-1B456C54263F}" type="slidenum">
              <a:rPr lang="en-US" altLang="en-US"/>
              <a:pPr/>
              <a:t>‹#›</a:t>
            </a:fld>
            <a:endParaRPr lang="en-US" altLang="en-US"/>
          </a:p>
        </p:txBody>
      </p:sp>
    </p:spTree>
    <p:extLst>
      <p:ext uri="{BB962C8B-B14F-4D97-AF65-F5344CB8AC3E}">
        <p14:creationId xmlns:p14="http://schemas.microsoft.com/office/powerpoint/2010/main" val="16613547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FFC1EDBC-1437-4EB7-8F1E-02D5329B00D8}" type="slidenum">
              <a:rPr lang="en-US" altLang="en-US"/>
              <a:pPr/>
              <a:t>‹#›</a:t>
            </a:fld>
            <a:endParaRPr lang="en-US" altLang="en-US"/>
          </a:p>
        </p:txBody>
      </p:sp>
    </p:spTree>
    <p:extLst>
      <p:ext uri="{BB962C8B-B14F-4D97-AF65-F5344CB8AC3E}">
        <p14:creationId xmlns:p14="http://schemas.microsoft.com/office/powerpoint/2010/main" val="24014535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5D508436-F0E6-4680-A6C7-2EEB8A1A2241}" type="slidenum">
              <a:rPr lang="en-US" altLang="en-US"/>
              <a:pPr/>
              <a:t>‹#›</a:t>
            </a:fld>
            <a:endParaRPr lang="en-US" altLang="en-US"/>
          </a:p>
        </p:txBody>
      </p:sp>
    </p:spTree>
    <p:extLst>
      <p:ext uri="{BB962C8B-B14F-4D97-AF65-F5344CB8AC3E}">
        <p14:creationId xmlns:p14="http://schemas.microsoft.com/office/powerpoint/2010/main" val="6350082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75601EFE-8BFE-4825-B7B1-8C637F2BFCD6}" type="slidenum">
              <a:rPr lang="en-US" altLang="en-US"/>
              <a:pPr/>
              <a:t>‹#›</a:t>
            </a:fld>
            <a:endParaRPr lang="en-US" altLang="en-US"/>
          </a:p>
        </p:txBody>
      </p:sp>
    </p:spTree>
    <p:extLst>
      <p:ext uri="{BB962C8B-B14F-4D97-AF65-F5344CB8AC3E}">
        <p14:creationId xmlns:p14="http://schemas.microsoft.com/office/powerpoint/2010/main" val="29488500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E990BE8A-E186-4458-B7DF-4744574D210E}" type="slidenum">
              <a:rPr lang="en-US" altLang="en-US"/>
              <a:pPr/>
              <a:t>‹#›</a:t>
            </a:fld>
            <a:endParaRPr lang="en-US" altLang="en-US"/>
          </a:p>
        </p:txBody>
      </p:sp>
    </p:spTree>
    <p:extLst>
      <p:ext uri="{BB962C8B-B14F-4D97-AF65-F5344CB8AC3E}">
        <p14:creationId xmlns:p14="http://schemas.microsoft.com/office/powerpoint/2010/main" val="35820221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78DA6F72-E4F1-48A5-8F7D-66FC4AB45477}" type="slidenum">
              <a:rPr lang="en-US" altLang="en-US"/>
              <a:pPr/>
              <a:t>‹#›</a:t>
            </a:fld>
            <a:endParaRPr lang="en-US" altLang="en-US"/>
          </a:p>
        </p:txBody>
      </p:sp>
    </p:spTree>
    <p:extLst>
      <p:ext uri="{BB962C8B-B14F-4D97-AF65-F5344CB8AC3E}">
        <p14:creationId xmlns:p14="http://schemas.microsoft.com/office/powerpoint/2010/main" val="39003484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153BD798-56E7-4BBA-8700-126254DAE756}" type="slidenum">
              <a:rPr lang="en-US" altLang="en-US"/>
              <a:pPr/>
              <a:t>‹#›</a:t>
            </a:fld>
            <a:endParaRPr lang="en-US" altLang="en-US"/>
          </a:p>
        </p:txBody>
      </p:sp>
    </p:spTree>
    <p:extLst>
      <p:ext uri="{BB962C8B-B14F-4D97-AF65-F5344CB8AC3E}">
        <p14:creationId xmlns:p14="http://schemas.microsoft.com/office/powerpoint/2010/main" val="52123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4-</a:t>
            </a:r>
            <a:fld id="{8E39CC97-5970-4063-8F10-7810F6A248F2}" type="slidenum">
              <a:rPr lang="en-US" altLang="en-US"/>
              <a:pPr/>
              <a:t>‹#›</a:t>
            </a:fld>
            <a:endParaRPr lang="en-US" altLang="en-US"/>
          </a:p>
        </p:txBody>
      </p:sp>
    </p:spTree>
    <p:extLst>
      <p:ext uri="{BB962C8B-B14F-4D97-AF65-F5344CB8AC3E}">
        <p14:creationId xmlns:p14="http://schemas.microsoft.com/office/powerpoint/2010/main" val="355895661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C5CD8A01-5CBE-4893-8A8E-F38F44D5F27D}" type="slidenum">
              <a:rPr lang="en-US" altLang="en-US"/>
              <a:pPr/>
              <a:t>‹#›</a:t>
            </a:fld>
            <a:endParaRPr lang="en-US" altLang="en-US"/>
          </a:p>
        </p:txBody>
      </p:sp>
    </p:spTree>
    <p:extLst>
      <p:ext uri="{BB962C8B-B14F-4D97-AF65-F5344CB8AC3E}">
        <p14:creationId xmlns:p14="http://schemas.microsoft.com/office/powerpoint/2010/main" val="1090500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E6672AA-A553-427C-B095-97554B7E1649}" type="slidenum">
              <a:rPr lang="en-US" altLang="en-US"/>
              <a:pPr/>
              <a:t>‹#›</a:t>
            </a:fld>
            <a:endParaRPr lang="en-US" altLang="en-US"/>
          </a:p>
        </p:txBody>
      </p:sp>
    </p:spTree>
    <p:extLst>
      <p:ext uri="{BB962C8B-B14F-4D97-AF65-F5344CB8AC3E}">
        <p14:creationId xmlns:p14="http://schemas.microsoft.com/office/powerpoint/2010/main" val="37402214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41793E8-3315-44F4-B7F5-B232A561968B}" type="slidenum">
              <a:rPr lang="en-US" altLang="en-US"/>
              <a:pPr/>
              <a:t>‹#›</a:t>
            </a:fld>
            <a:endParaRPr lang="en-US" altLang="en-US"/>
          </a:p>
        </p:txBody>
      </p:sp>
    </p:spTree>
    <p:extLst>
      <p:ext uri="{BB962C8B-B14F-4D97-AF65-F5344CB8AC3E}">
        <p14:creationId xmlns:p14="http://schemas.microsoft.com/office/powerpoint/2010/main" val="4558476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73A928DE-5A9B-48C2-92D1-E47A16558608}" type="slidenum">
              <a:rPr lang="en-US" altLang="en-US"/>
              <a:pPr/>
              <a:t>‹#›</a:t>
            </a:fld>
            <a:endParaRPr lang="en-US" altLang="en-US"/>
          </a:p>
        </p:txBody>
      </p:sp>
    </p:spTree>
    <p:extLst>
      <p:ext uri="{BB962C8B-B14F-4D97-AF65-F5344CB8AC3E}">
        <p14:creationId xmlns:p14="http://schemas.microsoft.com/office/powerpoint/2010/main" val="2481124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106872C9-EABB-4870-AC5C-1048267A05C7}" type="slidenum">
              <a:rPr lang="en-US" altLang="en-US"/>
              <a:pPr/>
              <a:t>‹#›</a:t>
            </a:fld>
            <a:endParaRPr lang="en-US" altLang="en-US"/>
          </a:p>
        </p:txBody>
      </p:sp>
    </p:spTree>
    <p:extLst>
      <p:ext uri="{BB962C8B-B14F-4D97-AF65-F5344CB8AC3E}">
        <p14:creationId xmlns:p14="http://schemas.microsoft.com/office/powerpoint/2010/main" val="14090389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88F24666-EDC6-4649-B7D6-5BD6E7D0E55A}" type="slidenum">
              <a:rPr lang="en-US" altLang="en-US"/>
              <a:pPr/>
              <a:t>‹#›</a:t>
            </a:fld>
            <a:endParaRPr lang="en-US" altLang="en-US"/>
          </a:p>
        </p:txBody>
      </p:sp>
    </p:spTree>
    <p:extLst>
      <p:ext uri="{BB962C8B-B14F-4D97-AF65-F5344CB8AC3E}">
        <p14:creationId xmlns:p14="http://schemas.microsoft.com/office/powerpoint/2010/main" val="104486080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604F9567-627D-4675-B854-87063EBC9331}" type="slidenum">
              <a:rPr lang="en-US" altLang="en-US"/>
              <a:pPr/>
              <a:t>‹#›</a:t>
            </a:fld>
            <a:endParaRPr lang="en-US" altLang="en-US"/>
          </a:p>
        </p:txBody>
      </p:sp>
    </p:spTree>
    <p:extLst>
      <p:ext uri="{BB962C8B-B14F-4D97-AF65-F5344CB8AC3E}">
        <p14:creationId xmlns:p14="http://schemas.microsoft.com/office/powerpoint/2010/main" val="10671446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F17F1096-D59B-4739-B692-FA9324906857}" type="slidenum">
              <a:rPr lang="en-US" altLang="en-US"/>
              <a:pPr/>
              <a:t>‹#›</a:t>
            </a:fld>
            <a:endParaRPr lang="en-US" altLang="en-US"/>
          </a:p>
        </p:txBody>
      </p:sp>
    </p:spTree>
    <p:extLst>
      <p:ext uri="{BB962C8B-B14F-4D97-AF65-F5344CB8AC3E}">
        <p14:creationId xmlns:p14="http://schemas.microsoft.com/office/powerpoint/2010/main" val="39653518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6CC00E99-FBEF-42D8-82BD-029CB17E38C6}" type="slidenum">
              <a:rPr lang="en-US" altLang="en-US"/>
              <a:pPr/>
              <a:t>‹#›</a:t>
            </a:fld>
            <a:endParaRPr lang="en-US" altLang="en-US"/>
          </a:p>
        </p:txBody>
      </p:sp>
    </p:spTree>
    <p:extLst>
      <p:ext uri="{BB962C8B-B14F-4D97-AF65-F5344CB8AC3E}">
        <p14:creationId xmlns:p14="http://schemas.microsoft.com/office/powerpoint/2010/main" val="16658795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5CF507A9-C92C-461C-BEA8-75AF3E702F84}" type="slidenum">
              <a:rPr lang="en-US" altLang="en-US"/>
              <a:pPr/>
              <a:t>‹#›</a:t>
            </a:fld>
            <a:endParaRPr lang="en-US" altLang="en-US"/>
          </a:p>
        </p:txBody>
      </p:sp>
    </p:spTree>
    <p:extLst>
      <p:ext uri="{BB962C8B-B14F-4D97-AF65-F5344CB8AC3E}">
        <p14:creationId xmlns:p14="http://schemas.microsoft.com/office/powerpoint/2010/main" val="250920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4-</a:t>
            </a:r>
            <a:fld id="{9FD87F81-2BFB-4597-B089-85F668140F4E}" type="slidenum">
              <a:rPr lang="en-US" altLang="en-US"/>
              <a:pPr/>
              <a:t>‹#›</a:t>
            </a:fld>
            <a:endParaRPr lang="en-US" altLang="en-US"/>
          </a:p>
        </p:txBody>
      </p:sp>
    </p:spTree>
    <p:extLst>
      <p:ext uri="{BB962C8B-B14F-4D97-AF65-F5344CB8AC3E}">
        <p14:creationId xmlns:p14="http://schemas.microsoft.com/office/powerpoint/2010/main" val="388659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F9280D25-FE0B-4AEB-B5B4-F6E8C69D6906}" type="slidenum">
              <a:rPr lang="en-US" altLang="en-US"/>
              <a:pPr/>
              <a:t>‹#›</a:t>
            </a:fld>
            <a:endParaRPr lang="en-US" altLang="en-US"/>
          </a:p>
        </p:txBody>
      </p:sp>
    </p:spTree>
    <p:extLst>
      <p:ext uri="{BB962C8B-B14F-4D97-AF65-F5344CB8AC3E}">
        <p14:creationId xmlns:p14="http://schemas.microsoft.com/office/powerpoint/2010/main" val="28193293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7DA0FBB6-73A4-46D4-8F07-6D7F381E660F}" type="slidenum">
              <a:rPr lang="en-US" altLang="en-US"/>
              <a:pPr/>
              <a:t>‹#›</a:t>
            </a:fld>
            <a:endParaRPr lang="en-US" altLang="en-US"/>
          </a:p>
        </p:txBody>
      </p:sp>
    </p:spTree>
    <p:extLst>
      <p:ext uri="{BB962C8B-B14F-4D97-AF65-F5344CB8AC3E}">
        <p14:creationId xmlns:p14="http://schemas.microsoft.com/office/powerpoint/2010/main" val="39430372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A99B1F98-BAC1-4D18-AB48-F28126A2DFDD}" type="slidenum">
              <a:rPr lang="en-US" altLang="en-US"/>
              <a:pPr/>
              <a:t>‹#›</a:t>
            </a:fld>
            <a:endParaRPr lang="en-US" altLang="en-US"/>
          </a:p>
        </p:txBody>
      </p:sp>
    </p:spTree>
    <p:extLst>
      <p:ext uri="{BB962C8B-B14F-4D97-AF65-F5344CB8AC3E}">
        <p14:creationId xmlns:p14="http://schemas.microsoft.com/office/powerpoint/2010/main" val="3216791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4-</a:t>
            </a:r>
            <a:fld id="{62C01D63-C745-4A50-98A4-011AD2F6E234}" type="slidenum">
              <a:rPr lang="en-US" altLang="en-US"/>
              <a:pPr/>
              <a:t>‹#›</a:t>
            </a:fld>
            <a:endParaRPr lang="en-US" altLang="en-US"/>
          </a:p>
        </p:txBody>
      </p:sp>
    </p:spTree>
    <p:extLst>
      <p:ext uri="{BB962C8B-B14F-4D97-AF65-F5344CB8AC3E}">
        <p14:creationId xmlns:p14="http://schemas.microsoft.com/office/powerpoint/2010/main" val="3523245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4-</a:t>
            </a:r>
            <a:fld id="{9D158FFB-9147-491C-A67C-A75EFE509145}" type="slidenum">
              <a:rPr lang="en-US" altLang="en-US"/>
              <a:pPr/>
              <a:t>‹#›</a:t>
            </a:fld>
            <a:endParaRPr lang="en-US" altLang="en-US"/>
          </a:p>
        </p:txBody>
      </p:sp>
    </p:spTree>
    <p:extLst>
      <p:ext uri="{BB962C8B-B14F-4D97-AF65-F5344CB8AC3E}">
        <p14:creationId xmlns:p14="http://schemas.microsoft.com/office/powerpoint/2010/main" val="1920833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4-</a:t>
            </a:r>
            <a:fld id="{A0E33638-6DDC-4191-9A53-6AB15E319583}" type="slidenum">
              <a:rPr lang="en-US" altLang="en-US"/>
              <a:pPr/>
              <a:t>‹#›</a:t>
            </a:fld>
            <a:endParaRPr lang="en-US" altLang="en-US"/>
          </a:p>
        </p:txBody>
      </p:sp>
    </p:spTree>
    <p:extLst>
      <p:ext uri="{BB962C8B-B14F-4D97-AF65-F5344CB8AC3E}">
        <p14:creationId xmlns:p14="http://schemas.microsoft.com/office/powerpoint/2010/main" val="416431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4-</a:t>
            </a:r>
            <a:fld id="{EB741C83-324C-46A6-949E-193126768C3C}" type="slidenum">
              <a:rPr lang="en-US" altLang="en-US"/>
              <a:pPr/>
              <a:t>‹#›</a:t>
            </a:fld>
            <a:endParaRPr lang="en-US" altLang="en-US"/>
          </a:p>
        </p:txBody>
      </p:sp>
    </p:spTree>
    <p:extLst>
      <p:ext uri="{BB962C8B-B14F-4D97-AF65-F5344CB8AC3E}">
        <p14:creationId xmlns:p14="http://schemas.microsoft.com/office/powerpoint/2010/main" val="1918582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4-</a:t>
            </a:r>
            <a:fld id="{B7A7322E-4341-4FA9-988B-6559EC7C95AD}" type="slidenum">
              <a:rPr lang="en-US" altLang="en-US"/>
              <a:pPr/>
              <a:t>‹#›</a:t>
            </a:fld>
            <a:endParaRPr lang="en-US" altLang="en-US"/>
          </a:p>
        </p:txBody>
      </p:sp>
    </p:spTree>
    <p:extLst>
      <p:ext uri="{BB962C8B-B14F-4D97-AF65-F5344CB8AC3E}">
        <p14:creationId xmlns:p14="http://schemas.microsoft.com/office/powerpoint/2010/main" val="1269564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4-</a:t>
            </a:r>
            <a:fld id="{F97A6195-E7A8-4FDC-A1D6-234A4DA050D0}" type="slidenum">
              <a:rPr lang="en-US" altLang="en-US"/>
              <a:pPr/>
              <a:t>‹#›</a:t>
            </a:fld>
            <a:endParaRPr lang="en-US" altLang="en-US"/>
          </a:p>
        </p:txBody>
      </p:sp>
    </p:spTree>
    <p:extLst>
      <p:ext uri="{BB962C8B-B14F-4D97-AF65-F5344CB8AC3E}">
        <p14:creationId xmlns:p14="http://schemas.microsoft.com/office/powerpoint/2010/main" val="56834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135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4-</a:t>
            </a:r>
            <a:fld id="{0F498FC0-6EB8-48E8-A8E1-249E04E76DA4}" type="slidenum">
              <a:rPr lang="en-US" altLang="en-US"/>
              <a:pPr/>
              <a:t>‹#›</a:t>
            </a:fld>
            <a:endParaRPr lang="en-US" altLang="en-US"/>
          </a:p>
        </p:txBody>
      </p:sp>
    </p:spTree>
    <p:extLst>
      <p:ext uri="{BB962C8B-B14F-4D97-AF65-F5344CB8AC3E}">
        <p14:creationId xmlns:p14="http://schemas.microsoft.com/office/powerpoint/2010/main" val="992118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4-</a:t>
            </a:r>
            <a:fld id="{27E77E4F-5B6B-4E1A-B63F-5C4677301B99}" type="slidenum">
              <a:rPr lang="en-US" altLang="en-US"/>
              <a:pPr/>
              <a:t>‹#›</a:t>
            </a:fld>
            <a:endParaRPr lang="en-US" altLang="en-US"/>
          </a:p>
        </p:txBody>
      </p:sp>
    </p:spTree>
    <p:extLst>
      <p:ext uri="{BB962C8B-B14F-4D97-AF65-F5344CB8AC3E}">
        <p14:creationId xmlns:p14="http://schemas.microsoft.com/office/powerpoint/2010/main" val="2870998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4-</a:t>
            </a:r>
            <a:fld id="{5FF110AB-F92A-40F8-92C6-34E5E7E7C9BB}" type="slidenum">
              <a:rPr lang="en-US" altLang="en-US"/>
              <a:pPr/>
              <a:t>‹#›</a:t>
            </a:fld>
            <a:endParaRPr lang="en-US" altLang="en-US"/>
          </a:p>
        </p:txBody>
      </p:sp>
    </p:spTree>
    <p:extLst>
      <p:ext uri="{BB962C8B-B14F-4D97-AF65-F5344CB8AC3E}">
        <p14:creationId xmlns:p14="http://schemas.microsoft.com/office/powerpoint/2010/main" val="37204899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996717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563243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550483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651723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250636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839380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2459053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80843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850731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4286674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1054618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extLst>
      <p:ext uri="{BB962C8B-B14F-4D97-AF65-F5344CB8AC3E}">
        <p14:creationId xmlns:p14="http://schemas.microsoft.com/office/powerpoint/2010/main" val="36510898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E308E168-CC87-4662-A830-A3D08FF2B2F2}" type="slidenum">
              <a:rPr lang="en-US" altLang="en-US"/>
              <a:pPr/>
              <a:t>‹#›</a:t>
            </a:fld>
            <a:endParaRPr lang="en-US" altLang="en-US"/>
          </a:p>
        </p:txBody>
      </p:sp>
    </p:spTree>
    <p:extLst>
      <p:ext uri="{BB962C8B-B14F-4D97-AF65-F5344CB8AC3E}">
        <p14:creationId xmlns:p14="http://schemas.microsoft.com/office/powerpoint/2010/main" val="4239500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128A7A67-E9C1-4B75-8255-92DDE0C7FF9C}" type="slidenum">
              <a:rPr lang="en-US" altLang="en-US"/>
              <a:pPr/>
              <a:t>‹#›</a:t>
            </a:fld>
            <a:endParaRPr lang="en-US" altLang="en-US"/>
          </a:p>
        </p:txBody>
      </p:sp>
    </p:spTree>
    <p:extLst>
      <p:ext uri="{BB962C8B-B14F-4D97-AF65-F5344CB8AC3E}">
        <p14:creationId xmlns:p14="http://schemas.microsoft.com/office/powerpoint/2010/main" val="4221562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D517CA30-0BBB-49F8-9A10-953BC6CAD4EE}" type="slidenum">
              <a:rPr lang="en-US" altLang="en-US"/>
              <a:pPr/>
              <a:t>‹#›</a:t>
            </a:fld>
            <a:endParaRPr lang="en-US" altLang="en-US"/>
          </a:p>
        </p:txBody>
      </p:sp>
    </p:spTree>
    <p:extLst>
      <p:ext uri="{BB962C8B-B14F-4D97-AF65-F5344CB8AC3E}">
        <p14:creationId xmlns:p14="http://schemas.microsoft.com/office/powerpoint/2010/main" val="10524125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B218FC5F-9C80-42C9-96CB-F95333C948FF}" type="slidenum">
              <a:rPr lang="en-US" altLang="en-US"/>
              <a:pPr/>
              <a:t>‹#›</a:t>
            </a:fld>
            <a:endParaRPr lang="en-US" altLang="en-US"/>
          </a:p>
        </p:txBody>
      </p:sp>
    </p:spTree>
    <p:extLst>
      <p:ext uri="{BB962C8B-B14F-4D97-AF65-F5344CB8AC3E}">
        <p14:creationId xmlns:p14="http://schemas.microsoft.com/office/powerpoint/2010/main" val="3391286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91CDF68A-90DA-45C5-AD0F-C1A4B526EF9E}" type="slidenum">
              <a:rPr lang="en-US" altLang="en-US"/>
              <a:pPr/>
              <a:t>‹#›</a:t>
            </a:fld>
            <a:endParaRPr lang="en-US" altLang="en-US"/>
          </a:p>
        </p:txBody>
      </p:sp>
    </p:spTree>
    <p:extLst>
      <p:ext uri="{BB962C8B-B14F-4D97-AF65-F5344CB8AC3E}">
        <p14:creationId xmlns:p14="http://schemas.microsoft.com/office/powerpoint/2010/main" val="1667663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3FF96C79-86F1-4FE6-84A9-F12123DFD097}" type="slidenum">
              <a:rPr lang="en-US" altLang="en-US"/>
              <a:pPr/>
              <a:t>‹#›</a:t>
            </a:fld>
            <a:endParaRPr lang="en-US" altLang="en-US"/>
          </a:p>
        </p:txBody>
      </p:sp>
    </p:spTree>
    <p:extLst>
      <p:ext uri="{BB962C8B-B14F-4D97-AF65-F5344CB8AC3E}">
        <p14:creationId xmlns:p14="http://schemas.microsoft.com/office/powerpoint/2010/main" val="125795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199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B9E31231-433A-4DAC-87F8-A2F23EA3EC83}" type="slidenum">
              <a:rPr lang="en-US" altLang="en-US"/>
              <a:pPr/>
              <a:t>‹#›</a:t>
            </a:fld>
            <a:endParaRPr lang="en-US" altLang="en-US"/>
          </a:p>
        </p:txBody>
      </p:sp>
    </p:spTree>
    <p:extLst>
      <p:ext uri="{BB962C8B-B14F-4D97-AF65-F5344CB8AC3E}">
        <p14:creationId xmlns:p14="http://schemas.microsoft.com/office/powerpoint/2010/main" val="7204943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2977639F-1EFB-4373-875D-C6814B12477F}" type="slidenum">
              <a:rPr lang="en-US" altLang="en-US"/>
              <a:pPr/>
              <a:t>‹#›</a:t>
            </a:fld>
            <a:endParaRPr lang="en-US" altLang="en-US"/>
          </a:p>
        </p:txBody>
      </p:sp>
    </p:spTree>
    <p:extLst>
      <p:ext uri="{BB962C8B-B14F-4D97-AF65-F5344CB8AC3E}">
        <p14:creationId xmlns:p14="http://schemas.microsoft.com/office/powerpoint/2010/main" val="26341304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EFD12CB8-447F-4140-9CDD-AD521D40B2A5}" type="slidenum">
              <a:rPr lang="en-US" altLang="en-US"/>
              <a:pPr/>
              <a:t>‹#›</a:t>
            </a:fld>
            <a:endParaRPr lang="en-US" altLang="en-US"/>
          </a:p>
        </p:txBody>
      </p:sp>
    </p:spTree>
    <p:extLst>
      <p:ext uri="{BB962C8B-B14F-4D97-AF65-F5344CB8AC3E}">
        <p14:creationId xmlns:p14="http://schemas.microsoft.com/office/powerpoint/2010/main" val="2978799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F346CA46-63D6-4D92-B55C-917ADDFC15B5}" type="slidenum">
              <a:rPr lang="en-US" altLang="en-US"/>
              <a:pPr/>
              <a:t>‹#›</a:t>
            </a:fld>
            <a:endParaRPr lang="en-US" altLang="en-US"/>
          </a:p>
        </p:txBody>
      </p:sp>
    </p:spTree>
    <p:extLst>
      <p:ext uri="{BB962C8B-B14F-4D97-AF65-F5344CB8AC3E}">
        <p14:creationId xmlns:p14="http://schemas.microsoft.com/office/powerpoint/2010/main" val="2541962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DA54E99E-660D-44BE-B29B-E7F38D1AE376}" type="slidenum">
              <a:rPr lang="en-US" altLang="en-US"/>
              <a:pPr/>
              <a:t>‹#›</a:t>
            </a:fld>
            <a:endParaRPr lang="en-US" altLang="en-US"/>
          </a:p>
        </p:txBody>
      </p:sp>
    </p:spTree>
    <p:extLst>
      <p:ext uri="{BB962C8B-B14F-4D97-AF65-F5344CB8AC3E}">
        <p14:creationId xmlns:p14="http://schemas.microsoft.com/office/powerpoint/2010/main" val="1752943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438618A1-539B-4CB2-9955-718249852682}" type="slidenum">
              <a:rPr lang="en-US" altLang="en-US"/>
              <a:pPr/>
              <a:t>‹#›</a:t>
            </a:fld>
            <a:endParaRPr lang="en-US" altLang="en-US"/>
          </a:p>
        </p:txBody>
      </p:sp>
    </p:spTree>
    <p:extLst>
      <p:ext uri="{BB962C8B-B14F-4D97-AF65-F5344CB8AC3E}">
        <p14:creationId xmlns:p14="http://schemas.microsoft.com/office/powerpoint/2010/main" val="26629713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CDF835A7-7EA2-45E6-9586-B7A9DFA8B894}" type="slidenum">
              <a:rPr lang="en-US" altLang="en-US"/>
              <a:pPr/>
              <a:t>‹#›</a:t>
            </a:fld>
            <a:endParaRPr lang="en-US" altLang="en-US"/>
          </a:p>
        </p:txBody>
      </p:sp>
    </p:spTree>
    <p:extLst>
      <p:ext uri="{BB962C8B-B14F-4D97-AF65-F5344CB8AC3E}">
        <p14:creationId xmlns:p14="http://schemas.microsoft.com/office/powerpoint/2010/main" val="30203565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B92A6D9A-7C22-4D17-9BD3-8C636C51C0B6}" type="slidenum">
              <a:rPr lang="en-US" altLang="en-US"/>
              <a:pPr/>
              <a:t>‹#›</a:t>
            </a:fld>
            <a:endParaRPr lang="en-US" altLang="en-US"/>
          </a:p>
        </p:txBody>
      </p:sp>
    </p:spTree>
    <p:extLst>
      <p:ext uri="{BB962C8B-B14F-4D97-AF65-F5344CB8AC3E}">
        <p14:creationId xmlns:p14="http://schemas.microsoft.com/office/powerpoint/2010/main" val="24237992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182FFA56-A40F-407D-B97E-5A4AD7CAA8F0}" type="slidenum">
              <a:rPr lang="en-US" altLang="en-US"/>
              <a:pPr/>
              <a:t>‹#›</a:t>
            </a:fld>
            <a:endParaRPr lang="en-US" altLang="en-US"/>
          </a:p>
        </p:txBody>
      </p:sp>
    </p:spTree>
    <p:extLst>
      <p:ext uri="{BB962C8B-B14F-4D97-AF65-F5344CB8AC3E}">
        <p14:creationId xmlns:p14="http://schemas.microsoft.com/office/powerpoint/2010/main" val="18448901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E56D2DB4-C68D-40B9-B8B0-F9CA5460F493}" type="slidenum">
              <a:rPr lang="en-US" altLang="en-US"/>
              <a:pPr/>
              <a:t>‹#›</a:t>
            </a:fld>
            <a:endParaRPr lang="en-US" altLang="en-US"/>
          </a:p>
        </p:txBody>
      </p:sp>
    </p:spTree>
    <p:extLst>
      <p:ext uri="{BB962C8B-B14F-4D97-AF65-F5344CB8AC3E}">
        <p14:creationId xmlns:p14="http://schemas.microsoft.com/office/powerpoint/2010/main" val="234363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4248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E008DE11-34DD-4DCA-8688-EEA90EACBE8A}" type="slidenum">
              <a:rPr lang="en-US" altLang="en-US"/>
              <a:pPr/>
              <a:t>‹#›</a:t>
            </a:fld>
            <a:endParaRPr lang="en-US" altLang="en-US"/>
          </a:p>
        </p:txBody>
      </p:sp>
    </p:spTree>
    <p:extLst>
      <p:ext uri="{BB962C8B-B14F-4D97-AF65-F5344CB8AC3E}">
        <p14:creationId xmlns:p14="http://schemas.microsoft.com/office/powerpoint/2010/main" val="2414570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826168A1-3D31-4635-81EF-E3BAFD2866EE}" type="slidenum">
              <a:rPr lang="en-US" altLang="en-US"/>
              <a:pPr/>
              <a:t>‹#›</a:t>
            </a:fld>
            <a:endParaRPr lang="en-US" altLang="en-US"/>
          </a:p>
        </p:txBody>
      </p:sp>
    </p:spTree>
    <p:extLst>
      <p:ext uri="{BB962C8B-B14F-4D97-AF65-F5344CB8AC3E}">
        <p14:creationId xmlns:p14="http://schemas.microsoft.com/office/powerpoint/2010/main" val="4150735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06CC6422-B5B4-4C6C-9DF7-83301108BC25}" type="slidenum">
              <a:rPr lang="en-US" altLang="en-US"/>
              <a:pPr/>
              <a:t>‹#›</a:t>
            </a:fld>
            <a:endParaRPr lang="en-US" altLang="en-US"/>
          </a:p>
        </p:txBody>
      </p:sp>
    </p:spTree>
    <p:extLst>
      <p:ext uri="{BB962C8B-B14F-4D97-AF65-F5344CB8AC3E}">
        <p14:creationId xmlns:p14="http://schemas.microsoft.com/office/powerpoint/2010/main" val="1056931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B56B0C53-1103-44AC-8AAB-49C2A07EAFF1}" type="slidenum">
              <a:rPr lang="en-US" altLang="en-US"/>
              <a:pPr/>
              <a:t>‹#›</a:t>
            </a:fld>
            <a:endParaRPr lang="en-US" altLang="en-US"/>
          </a:p>
        </p:txBody>
      </p:sp>
    </p:spTree>
    <p:extLst>
      <p:ext uri="{BB962C8B-B14F-4D97-AF65-F5344CB8AC3E}">
        <p14:creationId xmlns:p14="http://schemas.microsoft.com/office/powerpoint/2010/main" val="2205574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9509E38A-AA4F-47D0-AE2D-3AD5EDB03AC5}" type="slidenum">
              <a:rPr lang="en-US" altLang="en-US"/>
              <a:pPr/>
              <a:t>‹#›</a:t>
            </a:fld>
            <a:endParaRPr lang="en-US" altLang="en-US"/>
          </a:p>
        </p:txBody>
      </p:sp>
    </p:spTree>
    <p:extLst>
      <p:ext uri="{BB962C8B-B14F-4D97-AF65-F5344CB8AC3E}">
        <p14:creationId xmlns:p14="http://schemas.microsoft.com/office/powerpoint/2010/main" val="1604162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48D4236B-F638-459B-8838-92F6DFB5FA7A}" type="slidenum">
              <a:rPr lang="en-US" altLang="en-US"/>
              <a:pPr/>
              <a:t>‹#›</a:t>
            </a:fld>
            <a:endParaRPr lang="en-US" altLang="en-US"/>
          </a:p>
        </p:txBody>
      </p:sp>
    </p:spTree>
    <p:extLst>
      <p:ext uri="{BB962C8B-B14F-4D97-AF65-F5344CB8AC3E}">
        <p14:creationId xmlns:p14="http://schemas.microsoft.com/office/powerpoint/2010/main" val="12257116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8B571DB9-1DAF-4B17-8ED3-98F336D3406F}" type="slidenum">
              <a:rPr lang="en-US" altLang="en-US"/>
              <a:pPr/>
              <a:t>‹#›</a:t>
            </a:fld>
            <a:endParaRPr lang="en-US" altLang="en-US"/>
          </a:p>
        </p:txBody>
      </p:sp>
    </p:spTree>
    <p:extLst>
      <p:ext uri="{BB962C8B-B14F-4D97-AF65-F5344CB8AC3E}">
        <p14:creationId xmlns:p14="http://schemas.microsoft.com/office/powerpoint/2010/main" val="1621733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0DABA0ED-C708-4DD5-9D25-B84EA874824D}" type="slidenum">
              <a:rPr lang="en-US" altLang="en-US"/>
              <a:pPr/>
              <a:t>‹#›</a:t>
            </a:fld>
            <a:endParaRPr lang="en-US" altLang="en-US"/>
          </a:p>
        </p:txBody>
      </p:sp>
    </p:spTree>
    <p:extLst>
      <p:ext uri="{BB962C8B-B14F-4D97-AF65-F5344CB8AC3E}">
        <p14:creationId xmlns:p14="http://schemas.microsoft.com/office/powerpoint/2010/main" val="14511188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B575390-3FC0-44FD-BBB8-B7384C30D4E8}" type="slidenum">
              <a:rPr lang="en-US" altLang="en-US"/>
              <a:pPr/>
              <a:t>‹#›</a:t>
            </a:fld>
            <a:endParaRPr lang="en-US" altLang="en-US"/>
          </a:p>
        </p:txBody>
      </p:sp>
    </p:spTree>
    <p:extLst>
      <p:ext uri="{BB962C8B-B14F-4D97-AF65-F5344CB8AC3E}">
        <p14:creationId xmlns:p14="http://schemas.microsoft.com/office/powerpoint/2010/main" val="16799070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68926843-D5EB-41E2-B34B-9D7E0F2DC76B}" type="slidenum">
              <a:rPr lang="en-US" altLang="en-US"/>
              <a:pPr/>
              <a:t>‹#›</a:t>
            </a:fld>
            <a:endParaRPr lang="en-US" altLang="en-US"/>
          </a:p>
        </p:txBody>
      </p:sp>
    </p:spTree>
    <p:extLst>
      <p:ext uri="{BB962C8B-B14F-4D97-AF65-F5344CB8AC3E}">
        <p14:creationId xmlns:p14="http://schemas.microsoft.com/office/powerpoint/2010/main" val="34605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602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AD3E2C2D-2A84-41BC-8F41-C72EA4959561}" type="slidenum">
              <a:rPr lang="en-US" altLang="en-US"/>
              <a:pPr/>
              <a:t>‹#›</a:t>
            </a:fld>
            <a:endParaRPr lang="en-US" altLang="en-US"/>
          </a:p>
        </p:txBody>
      </p:sp>
    </p:spTree>
    <p:extLst>
      <p:ext uri="{BB962C8B-B14F-4D97-AF65-F5344CB8AC3E}">
        <p14:creationId xmlns:p14="http://schemas.microsoft.com/office/powerpoint/2010/main" val="28251573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08589FBC-F212-4D01-A7B1-B8884918D5C4}" type="slidenum">
              <a:rPr lang="en-US" altLang="en-US"/>
              <a:pPr/>
              <a:t>‹#›</a:t>
            </a:fld>
            <a:endParaRPr lang="en-US" altLang="en-US"/>
          </a:p>
        </p:txBody>
      </p:sp>
    </p:spTree>
    <p:extLst>
      <p:ext uri="{BB962C8B-B14F-4D97-AF65-F5344CB8AC3E}">
        <p14:creationId xmlns:p14="http://schemas.microsoft.com/office/powerpoint/2010/main" val="7759272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2CED35AC-4B6C-4927-A292-BDD7A2AA024C}" type="slidenum">
              <a:rPr lang="en-US" altLang="en-US"/>
              <a:pPr/>
              <a:t>‹#›</a:t>
            </a:fld>
            <a:endParaRPr lang="en-US" altLang="en-US"/>
          </a:p>
        </p:txBody>
      </p:sp>
    </p:spTree>
    <p:extLst>
      <p:ext uri="{BB962C8B-B14F-4D97-AF65-F5344CB8AC3E}">
        <p14:creationId xmlns:p14="http://schemas.microsoft.com/office/powerpoint/2010/main" val="8895152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F4B704C0-C01B-4F05-830D-953B8A315EEB}" type="slidenum">
              <a:rPr lang="en-US" altLang="en-US"/>
              <a:pPr/>
              <a:t>‹#›</a:t>
            </a:fld>
            <a:endParaRPr lang="en-US" altLang="en-US"/>
          </a:p>
        </p:txBody>
      </p:sp>
    </p:spTree>
    <p:extLst>
      <p:ext uri="{BB962C8B-B14F-4D97-AF65-F5344CB8AC3E}">
        <p14:creationId xmlns:p14="http://schemas.microsoft.com/office/powerpoint/2010/main" val="17104080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AFFDBA4B-B0E5-4590-A639-5D9EC8A11AB9}" type="slidenum">
              <a:rPr lang="en-US" altLang="en-US"/>
              <a:pPr/>
              <a:t>‹#›</a:t>
            </a:fld>
            <a:endParaRPr lang="en-US" altLang="en-US"/>
          </a:p>
        </p:txBody>
      </p:sp>
    </p:spTree>
    <p:extLst>
      <p:ext uri="{BB962C8B-B14F-4D97-AF65-F5344CB8AC3E}">
        <p14:creationId xmlns:p14="http://schemas.microsoft.com/office/powerpoint/2010/main" val="25412323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A0D264AE-A118-47D5-B899-D3D332CCE302}" type="slidenum">
              <a:rPr lang="en-US" altLang="en-US"/>
              <a:pPr/>
              <a:t>‹#›</a:t>
            </a:fld>
            <a:endParaRPr lang="en-US" altLang="en-US"/>
          </a:p>
        </p:txBody>
      </p:sp>
    </p:spTree>
    <p:extLst>
      <p:ext uri="{BB962C8B-B14F-4D97-AF65-F5344CB8AC3E}">
        <p14:creationId xmlns:p14="http://schemas.microsoft.com/office/powerpoint/2010/main" val="2674211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18DAFFD-24F2-47E5-951F-DC5B5DC381CA}" type="slidenum">
              <a:rPr lang="en-US" altLang="en-US"/>
              <a:pPr/>
              <a:t>‹#›</a:t>
            </a:fld>
            <a:endParaRPr lang="en-US" altLang="en-US"/>
          </a:p>
        </p:txBody>
      </p:sp>
    </p:spTree>
    <p:extLst>
      <p:ext uri="{BB962C8B-B14F-4D97-AF65-F5344CB8AC3E}">
        <p14:creationId xmlns:p14="http://schemas.microsoft.com/office/powerpoint/2010/main" val="16270986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7D85F3D1-2788-4C69-BE10-87BCD709A5F3}" type="slidenum">
              <a:rPr lang="en-US" altLang="en-US"/>
              <a:pPr/>
              <a:t>‹#›</a:t>
            </a:fld>
            <a:endParaRPr lang="en-US" altLang="en-US"/>
          </a:p>
        </p:txBody>
      </p:sp>
    </p:spTree>
    <p:extLst>
      <p:ext uri="{BB962C8B-B14F-4D97-AF65-F5344CB8AC3E}">
        <p14:creationId xmlns:p14="http://schemas.microsoft.com/office/powerpoint/2010/main" val="28823295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85B0690F-9912-438D-8658-374630600E41}" type="slidenum">
              <a:rPr lang="en-US" altLang="en-US"/>
              <a:pPr/>
              <a:t>‹#›</a:t>
            </a:fld>
            <a:endParaRPr lang="en-US" altLang="en-US"/>
          </a:p>
        </p:txBody>
      </p:sp>
    </p:spTree>
    <p:extLst>
      <p:ext uri="{BB962C8B-B14F-4D97-AF65-F5344CB8AC3E}">
        <p14:creationId xmlns:p14="http://schemas.microsoft.com/office/powerpoint/2010/main" val="1478589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135537FD-9C29-476B-877E-DB537EF647FA}" type="slidenum">
              <a:rPr lang="en-US" altLang="en-US"/>
              <a:pPr/>
              <a:t>‹#›</a:t>
            </a:fld>
            <a:endParaRPr lang="en-US" altLang="en-US"/>
          </a:p>
        </p:txBody>
      </p:sp>
    </p:spTree>
    <p:extLst>
      <p:ext uri="{BB962C8B-B14F-4D97-AF65-F5344CB8AC3E}">
        <p14:creationId xmlns:p14="http://schemas.microsoft.com/office/powerpoint/2010/main" val="460516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6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C02087EB-E39A-4D08-8545-71772EE410F7}" type="slidenum">
              <a:rPr lang="en-US" altLang="en-US"/>
              <a:pPr/>
              <a:t>‹#›</a:t>
            </a:fld>
            <a:endParaRPr lang="en-US" altLang="en-US"/>
          </a:p>
        </p:txBody>
      </p:sp>
    </p:spTree>
    <p:extLst>
      <p:ext uri="{BB962C8B-B14F-4D97-AF65-F5344CB8AC3E}">
        <p14:creationId xmlns:p14="http://schemas.microsoft.com/office/powerpoint/2010/main" val="2418463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2E819E17-C283-457B-9045-46933812F341}" type="slidenum">
              <a:rPr lang="en-US" altLang="en-US"/>
              <a:pPr/>
              <a:t>‹#›</a:t>
            </a:fld>
            <a:endParaRPr lang="en-US" altLang="en-US"/>
          </a:p>
        </p:txBody>
      </p:sp>
    </p:spTree>
    <p:extLst>
      <p:ext uri="{BB962C8B-B14F-4D97-AF65-F5344CB8AC3E}">
        <p14:creationId xmlns:p14="http://schemas.microsoft.com/office/powerpoint/2010/main" val="2058936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D34DF56C-14D3-49EB-A7B9-68EDA20C6DA3}" type="slidenum">
              <a:rPr lang="en-US" altLang="en-US"/>
              <a:pPr/>
              <a:t>‹#›</a:t>
            </a:fld>
            <a:endParaRPr lang="en-US" altLang="en-US"/>
          </a:p>
        </p:txBody>
      </p:sp>
    </p:spTree>
    <p:extLst>
      <p:ext uri="{BB962C8B-B14F-4D97-AF65-F5344CB8AC3E}">
        <p14:creationId xmlns:p14="http://schemas.microsoft.com/office/powerpoint/2010/main" val="27692542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43510DFF-63A6-4A2F-A5E7-C97E0FEA4397}" type="slidenum">
              <a:rPr lang="en-US" altLang="en-US"/>
              <a:pPr/>
              <a:t>‹#›</a:t>
            </a:fld>
            <a:endParaRPr lang="en-US" altLang="en-US"/>
          </a:p>
        </p:txBody>
      </p:sp>
    </p:spTree>
    <p:extLst>
      <p:ext uri="{BB962C8B-B14F-4D97-AF65-F5344CB8AC3E}">
        <p14:creationId xmlns:p14="http://schemas.microsoft.com/office/powerpoint/2010/main" val="14623121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8C319152-18FC-4964-967C-30E2BAF607BD}" type="slidenum">
              <a:rPr lang="en-US" altLang="en-US"/>
              <a:pPr/>
              <a:t>‹#›</a:t>
            </a:fld>
            <a:endParaRPr lang="en-US" altLang="en-US"/>
          </a:p>
        </p:txBody>
      </p:sp>
    </p:spTree>
    <p:extLst>
      <p:ext uri="{BB962C8B-B14F-4D97-AF65-F5344CB8AC3E}">
        <p14:creationId xmlns:p14="http://schemas.microsoft.com/office/powerpoint/2010/main" val="42483423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CD7022EF-B959-4859-AA1E-120CF57371A4}" type="slidenum">
              <a:rPr lang="en-US" altLang="en-US"/>
              <a:pPr/>
              <a:t>‹#›</a:t>
            </a:fld>
            <a:endParaRPr lang="en-US" altLang="en-US"/>
          </a:p>
        </p:txBody>
      </p:sp>
    </p:spTree>
    <p:extLst>
      <p:ext uri="{BB962C8B-B14F-4D97-AF65-F5344CB8AC3E}">
        <p14:creationId xmlns:p14="http://schemas.microsoft.com/office/powerpoint/2010/main" val="15476941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616E3F08-E737-45E2-84A6-84AE21EA2A58}" type="slidenum">
              <a:rPr lang="en-US" altLang="en-US"/>
              <a:pPr/>
              <a:t>‹#›</a:t>
            </a:fld>
            <a:endParaRPr lang="en-US" altLang="en-US"/>
          </a:p>
        </p:txBody>
      </p:sp>
    </p:spTree>
    <p:extLst>
      <p:ext uri="{BB962C8B-B14F-4D97-AF65-F5344CB8AC3E}">
        <p14:creationId xmlns:p14="http://schemas.microsoft.com/office/powerpoint/2010/main" val="20748982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86158E29-515B-4E9C-BFED-C0CB1F7A8119}" type="slidenum">
              <a:rPr lang="en-US" altLang="en-US"/>
              <a:pPr/>
              <a:t>‹#›</a:t>
            </a:fld>
            <a:endParaRPr lang="en-US" altLang="en-US"/>
          </a:p>
        </p:txBody>
      </p:sp>
    </p:spTree>
    <p:extLst>
      <p:ext uri="{BB962C8B-B14F-4D97-AF65-F5344CB8AC3E}">
        <p14:creationId xmlns:p14="http://schemas.microsoft.com/office/powerpoint/2010/main" val="16478247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8A7F142E-2F76-41F7-B103-BF66306DF016}" type="slidenum">
              <a:rPr lang="en-US" altLang="en-US"/>
              <a:pPr/>
              <a:t>‹#›</a:t>
            </a:fld>
            <a:endParaRPr lang="en-US" altLang="en-US"/>
          </a:p>
        </p:txBody>
      </p:sp>
    </p:spTree>
    <p:extLst>
      <p:ext uri="{BB962C8B-B14F-4D97-AF65-F5344CB8AC3E}">
        <p14:creationId xmlns:p14="http://schemas.microsoft.com/office/powerpoint/2010/main" val="7825406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487E2944-1C41-4FA2-9968-2ECE64D902F3}" type="slidenum">
              <a:rPr lang="en-US" altLang="en-US"/>
              <a:pPr/>
              <a:t>‹#›</a:t>
            </a:fld>
            <a:endParaRPr lang="en-US" altLang="en-US"/>
          </a:p>
        </p:txBody>
      </p:sp>
    </p:spTree>
    <p:extLst>
      <p:ext uri="{BB962C8B-B14F-4D97-AF65-F5344CB8AC3E}">
        <p14:creationId xmlns:p14="http://schemas.microsoft.com/office/powerpoint/2010/main" val="344287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285879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1E952A1B-E559-4EF8-9C8F-7B5E92B2032D}" type="slidenum">
              <a:rPr lang="en-US" altLang="en-US"/>
              <a:pPr/>
              <a:t>‹#›</a:t>
            </a:fld>
            <a:endParaRPr lang="en-US" altLang="en-US"/>
          </a:p>
        </p:txBody>
      </p:sp>
    </p:spTree>
    <p:extLst>
      <p:ext uri="{BB962C8B-B14F-4D97-AF65-F5344CB8AC3E}">
        <p14:creationId xmlns:p14="http://schemas.microsoft.com/office/powerpoint/2010/main" val="855881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444774B4-D36A-4CA5-952F-945CC443DBB7}" type="slidenum">
              <a:rPr lang="en-US" altLang="en-US"/>
              <a:pPr/>
              <a:t>‹#›</a:t>
            </a:fld>
            <a:endParaRPr lang="en-US" altLang="en-US"/>
          </a:p>
        </p:txBody>
      </p:sp>
    </p:spTree>
    <p:extLst>
      <p:ext uri="{BB962C8B-B14F-4D97-AF65-F5344CB8AC3E}">
        <p14:creationId xmlns:p14="http://schemas.microsoft.com/office/powerpoint/2010/main" val="9435846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AB178174-40D5-46F9-A1BA-E593ED888893}" type="slidenum">
              <a:rPr lang="en-US" altLang="en-US"/>
              <a:pPr/>
              <a:t>‹#›</a:t>
            </a:fld>
            <a:endParaRPr lang="en-US" altLang="en-US"/>
          </a:p>
        </p:txBody>
      </p:sp>
    </p:spTree>
    <p:extLst>
      <p:ext uri="{BB962C8B-B14F-4D97-AF65-F5344CB8AC3E}">
        <p14:creationId xmlns:p14="http://schemas.microsoft.com/office/powerpoint/2010/main" val="258608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0715BDD3-A2BA-4D32-AA59-09567D4965AB}" type="slidenum">
              <a:rPr lang="en-US" altLang="en-US"/>
              <a:pPr/>
              <a:t>‹#›</a:t>
            </a:fld>
            <a:endParaRPr lang="en-US" altLang="en-US"/>
          </a:p>
        </p:txBody>
      </p:sp>
    </p:spTree>
    <p:extLst>
      <p:ext uri="{BB962C8B-B14F-4D97-AF65-F5344CB8AC3E}">
        <p14:creationId xmlns:p14="http://schemas.microsoft.com/office/powerpoint/2010/main" val="32945196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0A108DB4-D8DB-4639-A38E-B9E269BDF29D}" type="slidenum">
              <a:rPr lang="en-US" altLang="en-US"/>
              <a:pPr/>
              <a:t>‹#›</a:t>
            </a:fld>
            <a:endParaRPr lang="en-US" altLang="en-US"/>
          </a:p>
        </p:txBody>
      </p:sp>
    </p:spTree>
    <p:extLst>
      <p:ext uri="{BB962C8B-B14F-4D97-AF65-F5344CB8AC3E}">
        <p14:creationId xmlns:p14="http://schemas.microsoft.com/office/powerpoint/2010/main" val="1344938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28E669C0-C189-472E-979C-ADB26E676187}" type="slidenum">
              <a:rPr lang="en-US" altLang="en-US"/>
              <a:pPr/>
              <a:t>‹#›</a:t>
            </a:fld>
            <a:endParaRPr lang="en-US" altLang="en-US"/>
          </a:p>
        </p:txBody>
      </p:sp>
    </p:spTree>
    <p:extLst>
      <p:ext uri="{BB962C8B-B14F-4D97-AF65-F5344CB8AC3E}">
        <p14:creationId xmlns:p14="http://schemas.microsoft.com/office/powerpoint/2010/main" val="7773628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E4C35FDE-73CA-4E33-8965-2FA240BA5C0E}" type="slidenum">
              <a:rPr lang="en-US" altLang="en-US"/>
              <a:pPr/>
              <a:t>‹#›</a:t>
            </a:fld>
            <a:endParaRPr lang="en-US" altLang="en-US"/>
          </a:p>
        </p:txBody>
      </p:sp>
    </p:spTree>
    <p:extLst>
      <p:ext uri="{BB962C8B-B14F-4D97-AF65-F5344CB8AC3E}">
        <p14:creationId xmlns:p14="http://schemas.microsoft.com/office/powerpoint/2010/main" val="3257287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40630D51-F57F-4DFA-87CD-083972B9EF38}" type="slidenum">
              <a:rPr lang="en-US" altLang="en-US"/>
              <a:pPr/>
              <a:t>‹#›</a:t>
            </a:fld>
            <a:endParaRPr lang="en-US" altLang="en-US"/>
          </a:p>
        </p:txBody>
      </p:sp>
    </p:spTree>
    <p:extLst>
      <p:ext uri="{BB962C8B-B14F-4D97-AF65-F5344CB8AC3E}">
        <p14:creationId xmlns:p14="http://schemas.microsoft.com/office/powerpoint/2010/main" val="17112775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F8A0AEF4-8A40-4879-B175-F7A22FCDA76F}" type="slidenum">
              <a:rPr lang="en-US" altLang="en-US"/>
              <a:pPr/>
              <a:t>‹#›</a:t>
            </a:fld>
            <a:endParaRPr lang="en-US" altLang="en-US"/>
          </a:p>
        </p:txBody>
      </p:sp>
    </p:spTree>
    <p:extLst>
      <p:ext uri="{BB962C8B-B14F-4D97-AF65-F5344CB8AC3E}">
        <p14:creationId xmlns:p14="http://schemas.microsoft.com/office/powerpoint/2010/main" val="8599413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5D2D35C3-98D7-41FD-84B3-8FFA7F990375}" type="slidenum">
              <a:rPr lang="en-US" altLang="en-US"/>
              <a:pPr/>
              <a:t>‹#›</a:t>
            </a:fld>
            <a:endParaRPr lang="en-US" altLang="en-US"/>
          </a:p>
        </p:txBody>
      </p:sp>
    </p:spTree>
    <p:extLst>
      <p:ext uri="{BB962C8B-B14F-4D97-AF65-F5344CB8AC3E}">
        <p14:creationId xmlns:p14="http://schemas.microsoft.com/office/powerpoint/2010/main" val="211912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54476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EDAA7928-2E6D-49B6-84A3-021681331EDB}" type="slidenum">
              <a:rPr lang="en-US" altLang="en-US"/>
              <a:pPr/>
              <a:t>‹#›</a:t>
            </a:fld>
            <a:endParaRPr lang="en-US" altLang="en-US"/>
          </a:p>
        </p:txBody>
      </p:sp>
    </p:spTree>
    <p:extLst>
      <p:ext uri="{BB962C8B-B14F-4D97-AF65-F5344CB8AC3E}">
        <p14:creationId xmlns:p14="http://schemas.microsoft.com/office/powerpoint/2010/main" val="20599611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27F5B2CA-E2F2-4EF1-BBC9-88577AB611B8}" type="slidenum">
              <a:rPr lang="en-US" altLang="en-US"/>
              <a:pPr/>
              <a:t>‹#›</a:t>
            </a:fld>
            <a:endParaRPr lang="en-US" altLang="en-US"/>
          </a:p>
        </p:txBody>
      </p:sp>
    </p:spTree>
    <p:extLst>
      <p:ext uri="{BB962C8B-B14F-4D97-AF65-F5344CB8AC3E}">
        <p14:creationId xmlns:p14="http://schemas.microsoft.com/office/powerpoint/2010/main" val="22582733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1F779D6E-8010-4D1C-8F13-AC589425FD38}" type="slidenum">
              <a:rPr lang="en-US" altLang="en-US"/>
              <a:pPr/>
              <a:t>‹#›</a:t>
            </a:fld>
            <a:endParaRPr lang="en-US" altLang="en-US"/>
          </a:p>
        </p:txBody>
      </p:sp>
    </p:spTree>
    <p:extLst>
      <p:ext uri="{BB962C8B-B14F-4D97-AF65-F5344CB8AC3E}">
        <p14:creationId xmlns:p14="http://schemas.microsoft.com/office/powerpoint/2010/main" val="12826343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r>
              <a:rPr lang="en-US" altLang="en-US"/>
              <a:t>1-</a:t>
            </a:r>
            <a:fld id="{D02BA0CC-B5F3-4AE4-A477-2C087BCC968B}" type="slidenum">
              <a:rPr lang="en-US" altLang="en-US"/>
              <a:pPr/>
              <a:t>‹#›</a:t>
            </a:fld>
            <a:endParaRPr lang="en-US" altLang="en-US"/>
          </a:p>
        </p:txBody>
      </p:sp>
    </p:spTree>
    <p:extLst>
      <p:ext uri="{BB962C8B-B14F-4D97-AF65-F5344CB8AC3E}">
        <p14:creationId xmlns:p14="http://schemas.microsoft.com/office/powerpoint/2010/main" val="32984899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r>
              <a:rPr lang="en-US" altLang="en-US"/>
              <a:t>1-</a:t>
            </a:r>
            <a:fld id="{9B52D47D-20B5-4C13-B75A-09BA342D59AD}" type="slidenum">
              <a:rPr lang="en-US" altLang="en-US"/>
              <a:pPr/>
              <a:t>‹#›</a:t>
            </a:fld>
            <a:endParaRPr lang="en-US" altLang="en-US"/>
          </a:p>
        </p:txBody>
      </p:sp>
    </p:spTree>
    <p:extLst>
      <p:ext uri="{BB962C8B-B14F-4D97-AF65-F5344CB8AC3E}">
        <p14:creationId xmlns:p14="http://schemas.microsoft.com/office/powerpoint/2010/main" val="14796837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r>
              <a:rPr lang="en-US" altLang="en-US"/>
              <a:t>1-</a:t>
            </a:r>
            <a:fld id="{08E10B75-80DA-4BB4-B235-B7AF02DCF2B9}" type="slidenum">
              <a:rPr lang="en-US" altLang="en-US"/>
              <a:pPr/>
              <a:t>‹#›</a:t>
            </a:fld>
            <a:endParaRPr lang="en-US" altLang="en-US"/>
          </a:p>
        </p:txBody>
      </p:sp>
    </p:spTree>
    <p:extLst>
      <p:ext uri="{BB962C8B-B14F-4D97-AF65-F5344CB8AC3E}">
        <p14:creationId xmlns:p14="http://schemas.microsoft.com/office/powerpoint/2010/main" val="21171673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8B52775B-5561-4ECB-8D05-ACE52BE7AEE1}" type="slidenum">
              <a:rPr lang="en-US" altLang="en-US"/>
              <a:pPr/>
              <a:t>‹#›</a:t>
            </a:fld>
            <a:endParaRPr lang="en-US" altLang="en-US"/>
          </a:p>
        </p:txBody>
      </p:sp>
    </p:spTree>
    <p:extLst>
      <p:ext uri="{BB962C8B-B14F-4D97-AF65-F5344CB8AC3E}">
        <p14:creationId xmlns:p14="http://schemas.microsoft.com/office/powerpoint/2010/main" val="2183823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r>
              <a:rPr lang="en-US" altLang="en-US"/>
              <a:t>1-</a:t>
            </a:r>
            <a:fld id="{E92278E1-DA06-4A2D-BBB8-4FFE40885510}" type="slidenum">
              <a:rPr lang="en-US" altLang="en-US"/>
              <a:pPr/>
              <a:t>‹#›</a:t>
            </a:fld>
            <a:endParaRPr lang="en-US" altLang="en-US"/>
          </a:p>
        </p:txBody>
      </p:sp>
    </p:spTree>
    <p:extLst>
      <p:ext uri="{BB962C8B-B14F-4D97-AF65-F5344CB8AC3E}">
        <p14:creationId xmlns:p14="http://schemas.microsoft.com/office/powerpoint/2010/main" val="6094437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372C3F7E-2663-43E7-86A6-94A48BADE5D5}" type="slidenum">
              <a:rPr lang="en-US" altLang="en-US"/>
              <a:pPr/>
              <a:t>‹#›</a:t>
            </a:fld>
            <a:endParaRPr lang="en-US" altLang="en-US"/>
          </a:p>
        </p:txBody>
      </p:sp>
    </p:spTree>
    <p:extLst>
      <p:ext uri="{BB962C8B-B14F-4D97-AF65-F5344CB8AC3E}">
        <p14:creationId xmlns:p14="http://schemas.microsoft.com/office/powerpoint/2010/main" val="1622715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r>
              <a:rPr lang="en-US" altLang="en-US"/>
              <a:t>1-</a:t>
            </a:r>
            <a:fld id="{070F0D53-1F1F-4905-A23F-A42A107A3EED}" type="slidenum">
              <a:rPr lang="en-US" altLang="en-US"/>
              <a:pPr/>
              <a:t>‹#›</a:t>
            </a:fld>
            <a:endParaRPr lang="en-US" altLang="en-US"/>
          </a:p>
        </p:txBody>
      </p:sp>
    </p:spTree>
    <p:extLst>
      <p:ext uri="{BB962C8B-B14F-4D97-AF65-F5344CB8AC3E}">
        <p14:creationId xmlns:p14="http://schemas.microsoft.com/office/powerpoint/2010/main" val="316971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5.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5.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5.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5.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5.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8"/>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sp>
        <p:nvSpPr>
          <p:cNvPr id="1027"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1028" name="Picture 8" descr="8eCarthage-1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9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8eCarthage-21.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6800" y="457200"/>
            <a:ext cx="96996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914400" y="6477000"/>
            <a:ext cx="5105400" cy="244475"/>
          </a:xfrm>
          <a:prstGeom prst="rect">
            <a:avLst/>
          </a:prstGeom>
          <a:noFill/>
        </p:spPr>
        <p:txBody>
          <a:bodyPr>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eaLnBrk="1" hangingPunct="1">
              <a:defRPr/>
            </a:pPr>
            <a:r>
              <a:rPr lang="en-US" sz="1000" dirty="0"/>
              <a:t>Copyright © 2014 Pearson Education, Inc. Publishing as Prentice Hall</a:t>
            </a:r>
          </a:p>
        </p:txBody>
      </p:sp>
      <p:sp>
        <p:nvSpPr>
          <p:cNvPr id="1031"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32"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6pPr>
      <a:lvl7pPr marL="9144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7pPr>
      <a:lvl8pPr marL="13716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8pPr>
      <a:lvl9pPr marL="18288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10243"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22225"/>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45"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D8C90A1F-9676-4E9F-A987-64C45BF6339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11267" name="Picture 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38"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1269"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80CB857C-25A8-4E31-99AE-F50B7AA9409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12291" name="Picture 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63" y="0"/>
            <a:ext cx="322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2293"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0F09C92C-52FC-40C5-A5B1-A17D30FE3D8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sp>
        <p:nvSpPr>
          <p:cNvPr id="2051"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45" name="Rectangle 5"/>
          <p:cNvSpPr>
            <a:spLocks noGrp="1" noChangeArrowheads="1"/>
          </p:cNvSpPr>
          <p:nvPr>
            <p:ph type="dt" sz="half" idx="2"/>
          </p:nvPr>
        </p:nvSpPr>
        <p:spPr bwMode="auto">
          <a:xfrm>
            <a:off x="914400" y="6324600"/>
            <a:ext cx="647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defRPr>
            </a:lvl1pPr>
          </a:lstStyle>
          <a:p>
            <a:pPr>
              <a:defRPr/>
            </a:pPr>
            <a:r>
              <a:rPr lang="en-US"/>
              <a:t>Kendall &amp; Kendall	Copyright © 2014 Pearson Education, Inc. Publishing as Prentice Hall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800">
                <a:latin typeface="+mn-lt"/>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4-</a:t>
            </a:r>
            <a:fld id="{690B86D6-FE13-4022-B788-6C4DA2E7EB1D}" type="slidenum">
              <a:rPr lang="en-US" altLang="en-US"/>
              <a:pPr/>
              <a:t>‹#›</a:t>
            </a:fld>
            <a:endParaRPr lang="en-US" altLang="en-US"/>
          </a:p>
        </p:txBody>
      </p:sp>
      <p:pic>
        <p:nvPicPr>
          <p:cNvPr id="2056" name="Picture 8" descr="8eCarthage-11.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579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6pPr>
      <a:lvl7pPr marL="9144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7pPr>
      <a:lvl8pPr marL="13716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8pPr>
      <a:lvl9pPr marL="18288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9" name="Rectangle 7"/>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sp>
        <p:nvSpPr>
          <p:cNvPr id="307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307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209800" y="9525"/>
            <a:ext cx="6923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3078"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Date Placeholder 3"/>
          <p:cNvSpPr>
            <a:spLocks noGrp="1"/>
          </p:cNvSpPr>
          <p:nvPr>
            <p:ph type="dt" sz="half" idx="2"/>
          </p:nvPr>
        </p:nvSpPr>
        <p:spPr bwMode="auto">
          <a:xfrm>
            <a:off x="457200" y="6096000"/>
            <a:ext cx="66294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solidFill>
                  <a:srgbClr val="2641D7"/>
                </a:solidFill>
                <a:latin typeface="+mn-lt"/>
              </a:defRPr>
            </a:lvl1pPr>
          </a:lstStyle>
          <a:p>
            <a:pPr>
              <a:defRPr/>
            </a:pPr>
            <a:r>
              <a:rPr lang="en-US"/>
              <a:t>Kendall &amp; Kendall	Copyright © 2014 Pearson Education, Inc. Publishing as Prentice Hall</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sp>
        <p:nvSpPr>
          <p:cNvPr id="4099"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100"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45" name="Rectangle 5"/>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mn-lt"/>
                <a:ea typeface="+mn-ea"/>
                <a:cs typeface="+mn-cs"/>
              </a:defRPr>
            </a:lvl1pPr>
          </a:lstStyle>
          <a:p>
            <a:pPr>
              <a:defRPr/>
            </a:pPr>
            <a:r>
              <a:rPr lang="en-US"/>
              <a:t>Kendall &amp; Kendall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cs typeface="+mn-cs"/>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2DA635D5-3858-489A-AFCB-AF1C3359B78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5123"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5125"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70BC7E52-41F5-48F8-9174-8FE7E04268A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6147"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6149"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A2397D90-74BB-412A-9226-A0A688379BE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7171" name="Picture 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7173"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23623953-EC47-4B30-BF9C-4E068686E6E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8195" name="Picture 5"/>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322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8197"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3C620D07-4775-43E3-99E2-1E04209C7B8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2400">
              <a:latin typeface="Tahoma" panose="020B0604030504040204" pitchFamily="34" charset="0"/>
            </a:endParaRPr>
          </a:p>
        </p:txBody>
      </p:sp>
      <p:pic>
        <p:nvPicPr>
          <p:cNvPr id="9219" name="Picture 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63" y="0"/>
            <a:ext cx="322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3"/>
          <p:cNvSpPr>
            <a:spLocks noGrp="1" noChangeArrowheads="1"/>
          </p:cNvSpPr>
          <p:nvPr>
            <p:ph type="title"/>
          </p:nvPr>
        </p:nvSpPr>
        <p:spPr bwMode="auto">
          <a:xfrm>
            <a:off x="990600" y="381000"/>
            <a:ext cx="7877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9221" name="Rectangle 4"/>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00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80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defRPr>
            </a:lvl1pPr>
          </a:lstStyle>
          <a:p>
            <a:r>
              <a:rPr lang="en-US" altLang="en-US"/>
              <a:t>1-</a:t>
            </a:r>
            <a:fld id="{F706ACBA-F4FE-44F6-B287-B5F4A12BF5B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7.wmf"/><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6.png"/><Relationship Id="rId4" Type="http://schemas.openxmlformats.org/officeDocument/2006/relationships/image" Target="../media/image11.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6.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6.pn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6.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6.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6.png"/><Relationship Id="rId4"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6.png"/><Relationship Id="rId4"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1"/>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14339" name="Subtitle 2"/>
          <p:cNvSpPr>
            <a:spLocks noGrp="1" noChangeArrowheads="1"/>
          </p:cNvSpPr>
          <p:nvPr>
            <p:ph type="subTitle" idx="4294967295"/>
          </p:nvPr>
        </p:nvSpPr>
        <p:spPr>
          <a:xfrm>
            <a:off x="6248400" y="533400"/>
            <a:ext cx="1752600" cy="1447800"/>
          </a:xfrm>
        </p:spPr>
        <p:txBody>
          <a:bodyPr/>
          <a:lstStyle/>
          <a:p>
            <a:pPr marL="0" indent="0" algn="ctr" eaLnBrk="1" hangingPunct="1">
              <a:buFontTx/>
              <a:buNone/>
            </a:pPr>
            <a:r>
              <a:rPr lang="en-US" altLang="en-US" sz="8000" smtClean="0">
                <a:solidFill>
                  <a:srgbClr val="D70027"/>
                </a:solidFill>
              </a:rPr>
              <a:t>4</a:t>
            </a:r>
          </a:p>
        </p:txBody>
      </p:sp>
      <p:sp>
        <p:nvSpPr>
          <p:cNvPr id="14340" name="TextBox 4"/>
          <p:cNvSpPr txBox="1">
            <a:spLocks noChangeArrowheads="1"/>
          </p:cNvSpPr>
          <p:nvPr/>
        </p:nvSpPr>
        <p:spPr bwMode="auto">
          <a:xfrm>
            <a:off x="457200" y="2286000"/>
            <a:ext cx="472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FontTx/>
              <a:buNone/>
            </a:pPr>
            <a:r>
              <a:rPr lang="en-US" altLang="en-US" sz="2400">
                <a:solidFill>
                  <a:srgbClr val="2641D7"/>
                </a:solidFill>
                <a:latin typeface="Arial" panose="020B0604020202020204" pitchFamily="34" charset="0"/>
              </a:rPr>
              <a:t>Kendall &amp; Kendall</a:t>
            </a:r>
            <a:br>
              <a:rPr lang="en-US" altLang="en-US" sz="2400">
                <a:solidFill>
                  <a:srgbClr val="2641D7"/>
                </a:solidFill>
                <a:latin typeface="Arial" panose="020B0604020202020204" pitchFamily="34" charset="0"/>
              </a:rPr>
            </a:br>
            <a:r>
              <a:rPr lang="en-US" altLang="en-US" sz="2400">
                <a:solidFill>
                  <a:srgbClr val="2641D7"/>
                </a:solidFill>
                <a:latin typeface="Arial" panose="020B0604020202020204" pitchFamily="34" charset="0"/>
              </a:rPr>
              <a:t>Systems Analysis and Design, 9e</a:t>
            </a:r>
          </a:p>
        </p:txBody>
      </p:sp>
      <p:sp>
        <p:nvSpPr>
          <p:cNvPr id="157700" name="Rectangle 4"/>
          <p:cNvSpPr>
            <a:spLocks noGrp="1" noChangeArrowheads="1"/>
          </p:cNvSpPr>
          <p:nvPr>
            <p:ph type="ctrTitle" idx="4294967295"/>
          </p:nvPr>
        </p:nvSpPr>
        <p:spPr>
          <a:xfrm>
            <a:off x="457200" y="3657600"/>
            <a:ext cx="6248400" cy="1600200"/>
          </a:xfrm>
          <a:noFill/>
        </p:spPr>
        <p:txBody>
          <a:bodyPr anchor="b"/>
          <a:lstStyle/>
          <a:p>
            <a:pPr eaLnBrk="1" hangingPunct="1"/>
            <a:r>
              <a:rPr lang="en-US" altLang="en-US" smtClean="0"/>
              <a:t>Information Gathering: Interactive Methods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advTm="18412">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7700"/>
                                        </p:tgtEl>
                                        <p:attrNameLst>
                                          <p:attrName>style.visibility</p:attrName>
                                        </p:attrNameLst>
                                      </p:cBhvr>
                                      <p:to>
                                        <p:strVal val="visible"/>
                                      </p:to>
                                    </p:set>
                                    <p:animEffect transition="in" filter="fade">
                                      <p:cBhvr>
                                        <p:cTn id="9" dur="20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5770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072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6E7835B5-0DAF-44DF-92F6-4F74D16B4854}" type="slidenum">
              <a:rPr lang="en-US" altLang="en-US" sz="1000"/>
              <a:pPr>
                <a:spcBef>
                  <a:spcPct val="0"/>
                </a:spcBef>
                <a:buClrTx/>
                <a:buFontTx/>
                <a:buNone/>
              </a:pPr>
              <a:t>10</a:t>
            </a:fld>
            <a:endParaRPr lang="en-US" altLang="en-US" sz="1000"/>
          </a:p>
        </p:txBody>
      </p:sp>
      <p:sp>
        <p:nvSpPr>
          <p:cNvPr id="30724" name="Rectangle 2"/>
          <p:cNvSpPr>
            <a:spLocks noGrp="1" noChangeArrowheads="1"/>
          </p:cNvSpPr>
          <p:nvPr>
            <p:ph type="title" idx="4294967295"/>
          </p:nvPr>
        </p:nvSpPr>
        <p:spPr/>
        <p:txBody>
          <a:bodyPr/>
          <a:lstStyle/>
          <a:p>
            <a:r>
              <a:rPr lang="en-US" altLang="en-US" smtClean="0"/>
              <a:t>Disadvantages of Open-Ended Questions</a:t>
            </a:r>
          </a:p>
        </p:txBody>
      </p:sp>
      <p:sp>
        <p:nvSpPr>
          <p:cNvPr id="30725" name="Rectangle 3"/>
          <p:cNvSpPr>
            <a:spLocks noGrp="1" noChangeArrowheads="1"/>
          </p:cNvSpPr>
          <p:nvPr>
            <p:ph type="body" idx="4294967295"/>
          </p:nvPr>
        </p:nvSpPr>
        <p:spPr/>
        <p:txBody>
          <a:bodyPr/>
          <a:lstStyle/>
          <a:p>
            <a:pPr>
              <a:lnSpc>
                <a:spcPct val="90000"/>
              </a:lnSpc>
            </a:pPr>
            <a:r>
              <a:rPr lang="en-US" altLang="en-US" smtClean="0"/>
              <a:t>May result in too much irrelevant detail</a:t>
            </a:r>
          </a:p>
          <a:p>
            <a:pPr>
              <a:lnSpc>
                <a:spcPct val="90000"/>
              </a:lnSpc>
            </a:pPr>
            <a:r>
              <a:rPr lang="en-US" altLang="en-US" smtClean="0"/>
              <a:t>Possibly losing control of the interview</a:t>
            </a:r>
          </a:p>
          <a:p>
            <a:pPr>
              <a:lnSpc>
                <a:spcPct val="90000"/>
              </a:lnSpc>
            </a:pPr>
            <a:r>
              <a:rPr lang="en-US" altLang="en-US" smtClean="0"/>
              <a:t>May take too much time for the amount of useful information gained</a:t>
            </a:r>
          </a:p>
          <a:p>
            <a:pPr>
              <a:lnSpc>
                <a:spcPct val="90000"/>
              </a:lnSpc>
            </a:pPr>
            <a:r>
              <a:rPr lang="en-US" altLang="en-US" smtClean="0"/>
              <a:t>Potentially seeming that the interviewer is unprepared</a:t>
            </a:r>
          </a:p>
          <a:p>
            <a:pPr>
              <a:lnSpc>
                <a:spcPct val="90000"/>
              </a:lnSpc>
            </a:pPr>
            <a:r>
              <a:rPr lang="en-US" altLang="en-US" smtClean="0"/>
              <a:t>Possibly giving the impression that the interviewer is on a “fishing expedition”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273"/>
    </mc:Choice>
    <mc:Fallback xmlns="">
      <p:transition spd="slow" advTm="77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277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31F77B3F-48F2-4055-BF33-3FAB4DCA1E0C}" type="slidenum">
              <a:rPr lang="en-US" altLang="en-US" sz="1000"/>
              <a:pPr>
                <a:spcBef>
                  <a:spcPct val="0"/>
                </a:spcBef>
                <a:buClrTx/>
                <a:buFontTx/>
                <a:buNone/>
              </a:pPr>
              <a:t>11</a:t>
            </a:fld>
            <a:endParaRPr lang="en-US" altLang="en-US" sz="1000"/>
          </a:p>
        </p:txBody>
      </p:sp>
      <p:sp>
        <p:nvSpPr>
          <p:cNvPr id="32772" name="Rectangle 2"/>
          <p:cNvSpPr>
            <a:spLocks noGrp="1" noChangeArrowheads="1"/>
          </p:cNvSpPr>
          <p:nvPr>
            <p:ph type="title" idx="4294967295"/>
          </p:nvPr>
        </p:nvSpPr>
        <p:spPr/>
        <p:txBody>
          <a:bodyPr/>
          <a:lstStyle/>
          <a:p>
            <a:r>
              <a:rPr lang="en-US" altLang="en-US" smtClean="0"/>
              <a:t>Closed Interview Questions</a:t>
            </a:r>
          </a:p>
        </p:txBody>
      </p:sp>
      <p:sp>
        <p:nvSpPr>
          <p:cNvPr id="32773" name="Rectangle 3"/>
          <p:cNvSpPr>
            <a:spLocks noGrp="1" noChangeArrowheads="1"/>
          </p:cNvSpPr>
          <p:nvPr>
            <p:ph type="body" idx="4294967295"/>
          </p:nvPr>
        </p:nvSpPr>
        <p:spPr/>
        <p:txBody>
          <a:bodyPr/>
          <a:lstStyle/>
          <a:p>
            <a:pPr>
              <a:lnSpc>
                <a:spcPct val="90000"/>
              </a:lnSpc>
            </a:pPr>
            <a:r>
              <a:rPr lang="en-US" altLang="en-US" smtClean="0"/>
              <a:t>Closed interview questions limit the number of possible responses</a:t>
            </a:r>
          </a:p>
          <a:p>
            <a:pPr>
              <a:lnSpc>
                <a:spcPct val="90000"/>
              </a:lnSpc>
            </a:pPr>
            <a:r>
              <a:rPr lang="en-US" altLang="en-US" smtClean="0"/>
              <a:t>Closed interview questions are appropriate for generating precise, reliable data that is easy to analyze</a:t>
            </a:r>
          </a:p>
          <a:p>
            <a:pPr>
              <a:lnSpc>
                <a:spcPct val="90000"/>
              </a:lnSpc>
            </a:pPr>
            <a:r>
              <a:rPr lang="en-US" altLang="en-US" smtClean="0"/>
              <a:t>The methodology is efficient, and it requires little skill for interviewers to administer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217"/>
    </mc:Choice>
    <mc:Fallback xmlns="">
      <p:transition spd="slow" advTm="6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481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0514689E-8053-4E61-AA47-FD252E03752C}" type="slidenum">
              <a:rPr lang="en-US" altLang="en-US" sz="1000"/>
              <a:pPr>
                <a:spcBef>
                  <a:spcPct val="0"/>
                </a:spcBef>
                <a:buClrTx/>
                <a:buFontTx/>
                <a:buNone/>
              </a:pPr>
              <a:t>12</a:t>
            </a:fld>
            <a:endParaRPr lang="en-US" altLang="en-US" sz="1000"/>
          </a:p>
        </p:txBody>
      </p:sp>
      <p:sp>
        <p:nvSpPr>
          <p:cNvPr id="34820" name="Rectangle 2"/>
          <p:cNvSpPr>
            <a:spLocks noGrp="1" noChangeArrowheads="1"/>
          </p:cNvSpPr>
          <p:nvPr>
            <p:ph type="title" idx="4294967295"/>
          </p:nvPr>
        </p:nvSpPr>
        <p:spPr/>
        <p:txBody>
          <a:bodyPr/>
          <a:lstStyle/>
          <a:p>
            <a:r>
              <a:rPr lang="en-US" altLang="en-US" smtClean="0"/>
              <a:t>Benefits of Closed Interview Questions</a:t>
            </a:r>
          </a:p>
        </p:txBody>
      </p:sp>
      <p:sp>
        <p:nvSpPr>
          <p:cNvPr id="34821" name="Rectangle 3"/>
          <p:cNvSpPr>
            <a:spLocks noGrp="1" noChangeArrowheads="1"/>
          </p:cNvSpPr>
          <p:nvPr>
            <p:ph type="body" idx="4294967295"/>
          </p:nvPr>
        </p:nvSpPr>
        <p:spPr/>
        <p:txBody>
          <a:bodyPr/>
          <a:lstStyle/>
          <a:p>
            <a:pPr>
              <a:lnSpc>
                <a:spcPct val="90000"/>
              </a:lnSpc>
            </a:pPr>
            <a:r>
              <a:rPr lang="en-US" altLang="en-US" sz="3900" smtClean="0"/>
              <a:t>Saving interview time</a:t>
            </a:r>
          </a:p>
          <a:p>
            <a:pPr>
              <a:lnSpc>
                <a:spcPct val="90000"/>
              </a:lnSpc>
            </a:pPr>
            <a:r>
              <a:rPr lang="en-US" altLang="en-US" sz="3900" smtClean="0"/>
              <a:t>Easily comparing interviews</a:t>
            </a:r>
          </a:p>
          <a:p>
            <a:pPr>
              <a:lnSpc>
                <a:spcPct val="90000"/>
              </a:lnSpc>
            </a:pPr>
            <a:r>
              <a:rPr lang="en-US" altLang="en-US" sz="3900" smtClean="0"/>
              <a:t>Getting to the point</a:t>
            </a:r>
          </a:p>
          <a:p>
            <a:pPr>
              <a:lnSpc>
                <a:spcPct val="90000"/>
              </a:lnSpc>
            </a:pPr>
            <a:r>
              <a:rPr lang="en-US" altLang="en-US" sz="3900" smtClean="0"/>
              <a:t>Keeping control of the interview</a:t>
            </a:r>
          </a:p>
          <a:p>
            <a:pPr>
              <a:lnSpc>
                <a:spcPct val="90000"/>
              </a:lnSpc>
            </a:pPr>
            <a:r>
              <a:rPr lang="en-US" altLang="en-US" sz="3900" smtClean="0"/>
              <a:t>Covering a large area quickly</a:t>
            </a:r>
          </a:p>
          <a:p>
            <a:pPr>
              <a:lnSpc>
                <a:spcPct val="90000"/>
              </a:lnSpc>
            </a:pPr>
            <a:r>
              <a:rPr lang="en-US" altLang="en-US" sz="3900" smtClean="0"/>
              <a:t>Getting to relevant data</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687"/>
    </mc:Choice>
    <mc:Fallback xmlns="">
      <p:transition spd="slow" advTm="67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584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537B9BE2-309B-4921-8B02-42A46FC2B148}" type="slidenum">
              <a:rPr lang="en-US" altLang="en-US" sz="1000"/>
              <a:pPr>
                <a:spcBef>
                  <a:spcPct val="0"/>
                </a:spcBef>
                <a:buClrTx/>
                <a:buFontTx/>
                <a:buNone/>
              </a:pPr>
              <a:t>13</a:t>
            </a:fld>
            <a:endParaRPr lang="en-US" altLang="en-US" sz="1000"/>
          </a:p>
        </p:txBody>
      </p:sp>
      <p:sp>
        <p:nvSpPr>
          <p:cNvPr id="35844" name="Rectangle 2"/>
          <p:cNvSpPr>
            <a:spLocks noGrp="1" noChangeArrowheads="1"/>
          </p:cNvSpPr>
          <p:nvPr>
            <p:ph type="title" idx="4294967295"/>
          </p:nvPr>
        </p:nvSpPr>
        <p:spPr/>
        <p:txBody>
          <a:bodyPr/>
          <a:lstStyle/>
          <a:p>
            <a:r>
              <a:rPr lang="en-US" altLang="en-US" smtClean="0"/>
              <a:t>Disadvantages of Closed Interview Questions</a:t>
            </a:r>
          </a:p>
        </p:txBody>
      </p:sp>
      <p:sp>
        <p:nvSpPr>
          <p:cNvPr id="35845" name="Rectangle 3"/>
          <p:cNvSpPr>
            <a:spLocks noGrp="1" noChangeArrowheads="1"/>
          </p:cNvSpPr>
          <p:nvPr>
            <p:ph type="body" idx="4294967295"/>
          </p:nvPr>
        </p:nvSpPr>
        <p:spPr/>
        <p:txBody>
          <a:bodyPr/>
          <a:lstStyle/>
          <a:p>
            <a:pPr>
              <a:lnSpc>
                <a:spcPct val="90000"/>
              </a:lnSpc>
            </a:pPr>
            <a:r>
              <a:rPr lang="en-US" altLang="en-US" sz="4300" dirty="0" smtClean="0"/>
              <a:t>Boring for the interviewee</a:t>
            </a:r>
          </a:p>
          <a:p>
            <a:pPr>
              <a:lnSpc>
                <a:spcPct val="90000"/>
              </a:lnSpc>
            </a:pPr>
            <a:r>
              <a:rPr lang="en-US" altLang="en-US" sz="4300" dirty="0" smtClean="0"/>
              <a:t>Failure to obtain rich detailing</a:t>
            </a:r>
          </a:p>
          <a:p>
            <a:pPr>
              <a:lnSpc>
                <a:spcPct val="90000"/>
              </a:lnSpc>
            </a:pPr>
            <a:r>
              <a:rPr lang="en-US" altLang="en-US" sz="4300" dirty="0" smtClean="0"/>
              <a:t>Missing main ideas</a:t>
            </a:r>
          </a:p>
          <a:p>
            <a:pPr>
              <a:lnSpc>
                <a:spcPct val="90000"/>
              </a:lnSpc>
            </a:pPr>
            <a:r>
              <a:rPr lang="en-US" altLang="en-US" sz="4300" dirty="0" smtClean="0"/>
              <a:t>Failing to build rapport between interviewer and interviewee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07"/>
    </mc:Choice>
    <mc:Fallback xmlns="">
      <p:transition spd="slow" advTm="43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7891"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846372A5-FB81-45FD-95A1-E6005F5C3EE6}" type="slidenum">
              <a:rPr lang="en-US" altLang="en-US" sz="1000"/>
              <a:pPr>
                <a:spcBef>
                  <a:spcPct val="0"/>
                </a:spcBef>
                <a:buClrTx/>
                <a:buFontTx/>
                <a:buNone/>
              </a:pPr>
              <a:t>14</a:t>
            </a:fld>
            <a:endParaRPr lang="en-US" altLang="en-US" sz="1000"/>
          </a:p>
        </p:txBody>
      </p:sp>
      <p:sp>
        <p:nvSpPr>
          <p:cNvPr id="37892" name="Rectangle 2"/>
          <p:cNvSpPr>
            <a:spLocks noGrp="1" noChangeArrowheads="1"/>
          </p:cNvSpPr>
          <p:nvPr>
            <p:ph type="title" idx="4294967295"/>
          </p:nvPr>
        </p:nvSpPr>
        <p:spPr/>
        <p:txBody>
          <a:bodyPr/>
          <a:lstStyle/>
          <a:p>
            <a:r>
              <a:rPr lang="en-US" altLang="en-US" sz="4000" smtClean="0"/>
              <a:t>Attributes of Open-Ended and Closed Questions </a:t>
            </a:r>
            <a:r>
              <a:rPr lang="en-US" altLang="en-US" sz="3600" smtClean="0"/>
              <a:t>(Figure 4.5)</a:t>
            </a:r>
          </a:p>
        </p:txBody>
      </p:sp>
      <p:pic>
        <p:nvPicPr>
          <p:cNvPr id="3789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981200"/>
            <a:ext cx="6019800" cy="404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91"/>
    </mc:Choice>
    <mc:Fallback xmlns="">
      <p:transition spd="slow" advTm="3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3993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CA6585C3-A818-4C9B-BE07-7E1F6DF8D9AD}" type="slidenum">
              <a:rPr lang="en-US" altLang="en-US" sz="1000"/>
              <a:pPr>
                <a:spcBef>
                  <a:spcPct val="0"/>
                </a:spcBef>
                <a:buClrTx/>
                <a:buFontTx/>
                <a:buNone/>
              </a:pPr>
              <a:t>15</a:t>
            </a:fld>
            <a:endParaRPr lang="en-US" altLang="en-US" sz="1000"/>
          </a:p>
        </p:txBody>
      </p:sp>
      <p:sp>
        <p:nvSpPr>
          <p:cNvPr id="39940" name="Rectangle 2"/>
          <p:cNvSpPr>
            <a:spLocks noGrp="1" noChangeArrowheads="1"/>
          </p:cNvSpPr>
          <p:nvPr>
            <p:ph type="title" idx="4294967295"/>
          </p:nvPr>
        </p:nvSpPr>
        <p:spPr/>
        <p:txBody>
          <a:bodyPr/>
          <a:lstStyle/>
          <a:p>
            <a:r>
              <a:rPr lang="en-US" altLang="en-US" smtClean="0"/>
              <a:t>Bipolar Questions</a:t>
            </a:r>
          </a:p>
        </p:txBody>
      </p:sp>
      <p:sp>
        <p:nvSpPr>
          <p:cNvPr id="39941" name="Rectangle 3"/>
          <p:cNvSpPr>
            <a:spLocks noGrp="1" noChangeArrowheads="1"/>
          </p:cNvSpPr>
          <p:nvPr>
            <p:ph type="body" idx="4294967295"/>
          </p:nvPr>
        </p:nvSpPr>
        <p:spPr/>
        <p:txBody>
          <a:bodyPr/>
          <a:lstStyle/>
          <a:p>
            <a:r>
              <a:rPr lang="en-US" altLang="en-US" dirty="0" smtClean="0"/>
              <a:t>Bipolar questions are those that may be answered with a “yes” or “no” or “agree” or “disagree”</a:t>
            </a:r>
          </a:p>
          <a:p>
            <a:r>
              <a:rPr lang="en-US" altLang="en-US" dirty="0" smtClean="0"/>
              <a:t>Bipolar questions should be used sparingly</a:t>
            </a:r>
          </a:p>
          <a:p>
            <a:r>
              <a:rPr lang="en-US" altLang="en-US" dirty="0" smtClean="0"/>
              <a:t>A special kind of closed question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846"/>
    </mc:Choice>
    <mc:Fallback xmlns="">
      <p:transition spd="slow" advTm="24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4198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73735C6D-D543-4EFA-925D-160C095A3736}" type="slidenum">
              <a:rPr lang="en-US" altLang="en-US" sz="1000"/>
              <a:pPr>
                <a:spcBef>
                  <a:spcPct val="0"/>
                </a:spcBef>
                <a:buClrTx/>
                <a:buFontTx/>
                <a:buNone/>
              </a:pPr>
              <a:t>16</a:t>
            </a:fld>
            <a:endParaRPr lang="en-US" altLang="en-US" sz="1000"/>
          </a:p>
        </p:txBody>
      </p:sp>
      <p:sp>
        <p:nvSpPr>
          <p:cNvPr id="41988" name="Rectangle 2"/>
          <p:cNvSpPr>
            <a:spLocks noGrp="1" noChangeArrowheads="1"/>
          </p:cNvSpPr>
          <p:nvPr>
            <p:ph type="title" idx="4294967295"/>
          </p:nvPr>
        </p:nvSpPr>
        <p:spPr/>
        <p:txBody>
          <a:bodyPr/>
          <a:lstStyle/>
          <a:p>
            <a:r>
              <a:rPr lang="en-US" altLang="en-US" dirty="0" smtClean="0"/>
              <a:t>Probes</a:t>
            </a:r>
          </a:p>
        </p:txBody>
      </p:sp>
      <p:sp>
        <p:nvSpPr>
          <p:cNvPr id="41989" name="Rectangle 3"/>
          <p:cNvSpPr>
            <a:spLocks noGrp="1" noChangeArrowheads="1"/>
          </p:cNvSpPr>
          <p:nvPr>
            <p:ph type="body" idx="4294967295"/>
          </p:nvPr>
        </p:nvSpPr>
        <p:spPr/>
        <p:txBody>
          <a:bodyPr/>
          <a:lstStyle/>
          <a:p>
            <a:pPr>
              <a:lnSpc>
                <a:spcPct val="90000"/>
              </a:lnSpc>
            </a:pPr>
            <a:r>
              <a:rPr lang="en-US" altLang="en-US" dirty="0" smtClean="0"/>
              <a:t>Probing questions elicit more detail about previous questions</a:t>
            </a:r>
          </a:p>
          <a:p>
            <a:pPr>
              <a:lnSpc>
                <a:spcPct val="90000"/>
              </a:lnSpc>
            </a:pPr>
            <a:r>
              <a:rPr lang="en-US" altLang="en-US" dirty="0" smtClean="0"/>
              <a:t>The purpose of probing questions is:</a:t>
            </a:r>
          </a:p>
          <a:p>
            <a:pPr lvl="1">
              <a:lnSpc>
                <a:spcPct val="90000"/>
              </a:lnSpc>
            </a:pPr>
            <a:r>
              <a:rPr lang="en-US" altLang="en-US" dirty="0" smtClean="0"/>
              <a:t>To get more meaning</a:t>
            </a:r>
          </a:p>
          <a:p>
            <a:pPr lvl="1">
              <a:lnSpc>
                <a:spcPct val="90000"/>
              </a:lnSpc>
            </a:pPr>
            <a:r>
              <a:rPr lang="en-US" altLang="en-US" dirty="0" smtClean="0"/>
              <a:t>To clarify</a:t>
            </a:r>
          </a:p>
          <a:p>
            <a:pPr lvl="1">
              <a:lnSpc>
                <a:spcPct val="90000"/>
              </a:lnSpc>
            </a:pPr>
            <a:r>
              <a:rPr lang="en-US" altLang="en-US" dirty="0" smtClean="0"/>
              <a:t>To draw out and expand on the interviewee’s point</a:t>
            </a:r>
          </a:p>
          <a:p>
            <a:pPr>
              <a:lnSpc>
                <a:spcPct val="90000"/>
              </a:lnSpc>
            </a:pPr>
            <a:r>
              <a:rPr lang="en-US" altLang="en-US" dirty="0" smtClean="0"/>
              <a:t>May be either open-ended or closed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113"/>
    </mc:Choice>
    <mc:Fallback xmlns="">
      <p:transition spd="slow" advTm="4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4403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5FCBADA-1445-4E5C-A750-3B4F1E9034E2}" type="slidenum">
              <a:rPr lang="en-US" altLang="en-US" sz="1000"/>
              <a:pPr>
                <a:spcBef>
                  <a:spcPct val="0"/>
                </a:spcBef>
                <a:buClrTx/>
                <a:buFontTx/>
                <a:buNone/>
              </a:pPr>
              <a:t>17</a:t>
            </a:fld>
            <a:endParaRPr lang="en-US" altLang="en-US" sz="1000"/>
          </a:p>
        </p:txBody>
      </p:sp>
      <p:sp>
        <p:nvSpPr>
          <p:cNvPr id="44036" name="Rectangle 2"/>
          <p:cNvSpPr>
            <a:spLocks noGrp="1" noChangeArrowheads="1"/>
          </p:cNvSpPr>
          <p:nvPr>
            <p:ph type="title" idx="4294967295"/>
          </p:nvPr>
        </p:nvSpPr>
        <p:spPr/>
        <p:txBody>
          <a:bodyPr/>
          <a:lstStyle/>
          <a:p>
            <a:r>
              <a:rPr lang="en-US" altLang="en-US" smtClean="0"/>
              <a:t>Arranging Questions</a:t>
            </a:r>
          </a:p>
        </p:txBody>
      </p:sp>
      <p:sp>
        <p:nvSpPr>
          <p:cNvPr id="44037" name="Rectangle 3"/>
          <p:cNvSpPr>
            <a:spLocks noGrp="1" noChangeArrowheads="1"/>
          </p:cNvSpPr>
          <p:nvPr>
            <p:ph type="body" idx="4294967295"/>
          </p:nvPr>
        </p:nvSpPr>
        <p:spPr/>
        <p:txBody>
          <a:bodyPr/>
          <a:lstStyle/>
          <a:p>
            <a:r>
              <a:rPr lang="en-US" altLang="en-US" sz="2800" dirty="0" smtClean="0"/>
              <a:t>Pyramid </a:t>
            </a:r>
          </a:p>
          <a:p>
            <a:pPr lvl="1"/>
            <a:r>
              <a:rPr lang="en-US" altLang="en-US" sz="2400" dirty="0" smtClean="0"/>
              <a:t>Starting with closed questions and working toward open-ended questions</a:t>
            </a:r>
          </a:p>
          <a:p>
            <a:r>
              <a:rPr lang="en-US" altLang="en-US" sz="2800" dirty="0" smtClean="0"/>
              <a:t>Funnel </a:t>
            </a:r>
          </a:p>
          <a:p>
            <a:pPr lvl="1"/>
            <a:r>
              <a:rPr lang="en-US" altLang="en-US" sz="2400" dirty="0" smtClean="0"/>
              <a:t>Starting with open-ended questions and working toward closed questions</a:t>
            </a:r>
          </a:p>
          <a:p>
            <a:r>
              <a:rPr lang="en-US" altLang="en-US" sz="2800" dirty="0" smtClean="0"/>
              <a:t>Diamond </a:t>
            </a:r>
          </a:p>
          <a:p>
            <a:pPr lvl="1"/>
            <a:r>
              <a:rPr lang="en-US" altLang="en-US" sz="2400" dirty="0" smtClean="0"/>
              <a:t>Starting with closed, moving toward open-ended, and ending with closed questions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59"/>
    </mc:Choice>
    <mc:Fallback xmlns="">
      <p:transition spd="slow" advTm="20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4608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2F6F77A-0F53-40BD-90B5-F311141E7EEB}" type="slidenum">
              <a:rPr lang="en-US" altLang="en-US" sz="1000"/>
              <a:pPr>
                <a:spcBef>
                  <a:spcPct val="0"/>
                </a:spcBef>
                <a:buClrTx/>
                <a:buFontTx/>
                <a:buNone/>
              </a:pPr>
              <a:t>18</a:t>
            </a:fld>
            <a:endParaRPr lang="en-US" altLang="en-US" sz="1000"/>
          </a:p>
        </p:txBody>
      </p:sp>
      <p:sp>
        <p:nvSpPr>
          <p:cNvPr id="46084" name="Rectangle 2"/>
          <p:cNvSpPr>
            <a:spLocks noGrp="1" noChangeArrowheads="1"/>
          </p:cNvSpPr>
          <p:nvPr>
            <p:ph type="title" idx="4294967295"/>
          </p:nvPr>
        </p:nvSpPr>
        <p:spPr/>
        <p:txBody>
          <a:bodyPr/>
          <a:lstStyle/>
          <a:p>
            <a:r>
              <a:rPr lang="en-US" altLang="en-US" smtClean="0"/>
              <a:t>Pyramid Structure</a:t>
            </a:r>
          </a:p>
        </p:txBody>
      </p:sp>
      <p:sp>
        <p:nvSpPr>
          <p:cNvPr id="46085" name="Rectangle 3"/>
          <p:cNvSpPr>
            <a:spLocks noGrp="1" noChangeArrowheads="1"/>
          </p:cNvSpPr>
          <p:nvPr>
            <p:ph type="body" idx="4294967295"/>
          </p:nvPr>
        </p:nvSpPr>
        <p:spPr/>
        <p:txBody>
          <a:bodyPr/>
          <a:lstStyle/>
          <a:p>
            <a:r>
              <a:rPr lang="en-US" altLang="en-US" dirty="0" smtClean="0"/>
              <a:t>Begins with very detailed, often closed questions</a:t>
            </a:r>
          </a:p>
          <a:p>
            <a:r>
              <a:rPr lang="en-US" altLang="en-US" dirty="0" smtClean="0"/>
              <a:t>Expands by allowing open-ended questions and more generalized responses</a:t>
            </a:r>
          </a:p>
          <a:p>
            <a:r>
              <a:rPr lang="en-US" altLang="en-US" dirty="0" smtClean="0"/>
              <a:t>Is useful if interviewees need to be warmed up to the topic or seem reluctant to address the topic</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628"/>
    </mc:Choice>
    <mc:Fallback xmlns="">
      <p:transition spd="slow" advTm="40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48131"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2C00E701-24FA-4541-AC32-BE441B46054F}" type="slidenum">
              <a:rPr lang="en-US" altLang="en-US" sz="1000"/>
              <a:pPr>
                <a:spcBef>
                  <a:spcPct val="0"/>
                </a:spcBef>
                <a:buClrTx/>
                <a:buFontTx/>
                <a:buNone/>
              </a:pPr>
              <a:t>19</a:t>
            </a:fld>
            <a:endParaRPr lang="en-US" altLang="en-US" sz="1000"/>
          </a:p>
        </p:txBody>
      </p:sp>
      <p:sp>
        <p:nvSpPr>
          <p:cNvPr id="48132" name="Rectangle 2"/>
          <p:cNvSpPr>
            <a:spLocks noGrp="1" noChangeArrowheads="1"/>
          </p:cNvSpPr>
          <p:nvPr>
            <p:ph type="title" idx="4294967295"/>
          </p:nvPr>
        </p:nvSpPr>
        <p:spPr/>
        <p:txBody>
          <a:bodyPr/>
          <a:lstStyle/>
          <a:p>
            <a:r>
              <a:rPr lang="en-US" altLang="en-US" sz="2800" smtClean="0"/>
              <a:t>Pyramid Structure for Interviewing Goes from Specific to General Questions </a:t>
            </a:r>
            <a:r>
              <a:rPr lang="en-US" altLang="en-US" sz="2400" smtClean="0"/>
              <a:t>(Figure 4.7 )</a:t>
            </a:r>
          </a:p>
        </p:txBody>
      </p:sp>
      <p:pic>
        <p:nvPicPr>
          <p:cNvPr id="4813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676400"/>
            <a:ext cx="50292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1638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260F803E-2C8A-4130-A38D-A39DE51B5EB6}" type="slidenum">
              <a:rPr lang="en-US" altLang="en-US" sz="1000"/>
              <a:pPr>
                <a:spcBef>
                  <a:spcPct val="0"/>
                </a:spcBef>
                <a:buClrTx/>
                <a:buFontTx/>
                <a:buNone/>
              </a:pPr>
              <a:t>2</a:t>
            </a:fld>
            <a:endParaRPr lang="en-US" altLang="en-US" sz="1000"/>
          </a:p>
        </p:txBody>
      </p:sp>
      <p:sp>
        <p:nvSpPr>
          <p:cNvPr id="16388" name="Rectangle 2"/>
          <p:cNvSpPr>
            <a:spLocks noGrp="1" noChangeArrowheads="1"/>
          </p:cNvSpPr>
          <p:nvPr>
            <p:ph type="title" idx="4294967295"/>
          </p:nvPr>
        </p:nvSpPr>
        <p:spPr/>
        <p:txBody>
          <a:bodyPr/>
          <a:lstStyle/>
          <a:p>
            <a:r>
              <a:rPr lang="en-US" altLang="en-US" smtClean="0"/>
              <a:t>Objectives</a:t>
            </a:r>
          </a:p>
        </p:txBody>
      </p:sp>
      <p:sp>
        <p:nvSpPr>
          <p:cNvPr id="16389" name="Rectangle 3"/>
          <p:cNvSpPr>
            <a:spLocks noGrp="1" noChangeArrowheads="1"/>
          </p:cNvSpPr>
          <p:nvPr>
            <p:ph type="body" idx="4294967295"/>
          </p:nvPr>
        </p:nvSpPr>
        <p:spPr/>
        <p:txBody>
          <a:bodyPr/>
          <a:lstStyle/>
          <a:p>
            <a:pPr>
              <a:lnSpc>
                <a:spcPct val="90000"/>
              </a:lnSpc>
            </a:pPr>
            <a:r>
              <a:rPr lang="en-US" altLang="en-US" sz="2400" smtClean="0"/>
              <a:t>Recognize the value of interactive methods for information gathering.</a:t>
            </a:r>
          </a:p>
          <a:p>
            <a:pPr>
              <a:lnSpc>
                <a:spcPct val="90000"/>
              </a:lnSpc>
            </a:pPr>
            <a:r>
              <a:rPr lang="en-US" altLang="en-US" sz="2400" smtClean="0"/>
              <a:t>Construct interview questions to elicit human information requirements and structure them in a way that is meaningful to users.</a:t>
            </a:r>
          </a:p>
          <a:p>
            <a:pPr>
              <a:lnSpc>
                <a:spcPct val="90000"/>
              </a:lnSpc>
            </a:pPr>
            <a:r>
              <a:rPr lang="en-US" altLang="en-US" sz="2400" smtClean="0"/>
              <a:t>Understand the purpose of stories and why they are useful in systems analysis.</a:t>
            </a:r>
          </a:p>
          <a:p>
            <a:pPr>
              <a:lnSpc>
                <a:spcPct val="90000"/>
              </a:lnSpc>
            </a:pPr>
            <a:r>
              <a:rPr lang="en-US" altLang="en-US" sz="2400" smtClean="0"/>
              <a:t>Understand the concept of JAD and when to use it.</a:t>
            </a:r>
          </a:p>
          <a:p>
            <a:pPr>
              <a:lnSpc>
                <a:spcPct val="90000"/>
              </a:lnSpc>
            </a:pPr>
            <a:r>
              <a:rPr lang="en-US" altLang="en-US" sz="2400" smtClean="0"/>
              <a:t>Write effective questions to survey users about their work.</a:t>
            </a:r>
          </a:p>
          <a:p>
            <a:pPr>
              <a:lnSpc>
                <a:spcPct val="90000"/>
              </a:lnSpc>
            </a:pPr>
            <a:r>
              <a:rPr lang="en-US" altLang="en-US" sz="2400" smtClean="0"/>
              <a:t>Design and administer effective questionnaires.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05"/>
    </mc:Choice>
    <mc:Fallback xmlns="">
      <p:transition spd="slow" advTm="30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4915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65F61498-5EE9-4DEF-8CF0-DC3ABBDB126B}" type="slidenum">
              <a:rPr lang="en-US" altLang="en-US" sz="1000"/>
              <a:pPr>
                <a:spcBef>
                  <a:spcPct val="0"/>
                </a:spcBef>
                <a:buClrTx/>
                <a:buFontTx/>
                <a:buNone/>
              </a:pPr>
              <a:t>20</a:t>
            </a:fld>
            <a:endParaRPr lang="en-US" altLang="en-US" sz="1000"/>
          </a:p>
        </p:txBody>
      </p:sp>
      <p:sp>
        <p:nvSpPr>
          <p:cNvPr id="49156" name="Rectangle 2"/>
          <p:cNvSpPr>
            <a:spLocks noGrp="1" noChangeArrowheads="1"/>
          </p:cNvSpPr>
          <p:nvPr>
            <p:ph type="title" idx="4294967295"/>
          </p:nvPr>
        </p:nvSpPr>
        <p:spPr/>
        <p:txBody>
          <a:bodyPr/>
          <a:lstStyle/>
          <a:p>
            <a:r>
              <a:rPr lang="en-US" altLang="en-US" smtClean="0"/>
              <a:t>Funnel Structure</a:t>
            </a:r>
          </a:p>
        </p:txBody>
      </p:sp>
      <p:sp>
        <p:nvSpPr>
          <p:cNvPr id="49157" name="Rectangle 3"/>
          <p:cNvSpPr>
            <a:spLocks noGrp="1" noChangeArrowheads="1"/>
          </p:cNvSpPr>
          <p:nvPr>
            <p:ph type="body" idx="4294967295"/>
          </p:nvPr>
        </p:nvSpPr>
        <p:spPr/>
        <p:txBody>
          <a:bodyPr/>
          <a:lstStyle/>
          <a:p>
            <a:pPr>
              <a:lnSpc>
                <a:spcPct val="90000"/>
              </a:lnSpc>
            </a:pPr>
            <a:r>
              <a:rPr lang="en-US" altLang="en-US" smtClean="0"/>
              <a:t>Begins with generalized, open-ended questions</a:t>
            </a:r>
          </a:p>
          <a:p>
            <a:pPr>
              <a:lnSpc>
                <a:spcPct val="90000"/>
              </a:lnSpc>
            </a:pPr>
            <a:r>
              <a:rPr lang="en-US" altLang="en-US" smtClean="0"/>
              <a:t>Concludes by narrowing the possible responses using closed questions</a:t>
            </a:r>
          </a:p>
          <a:p>
            <a:pPr>
              <a:lnSpc>
                <a:spcPct val="90000"/>
              </a:lnSpc>
            </a:pPr>
            <a:r>
              <a:rPr lang="en-US" altLang="en-US" smtClean="0"/>
              <a:t>Provides an easy, nonthreatening way to begin an interview</a:t>
            </a:r>
          </a:p>
          <a:p>
            <a:pPr>
              <a:lnSpc>
                <a:spcPct val="90000"/>
              </a:lnSpc>
            </a:pPr>
            <a:r>
              <a:rPr lang="en-US" altLang="en-US" smtClean="0"/>
              <a:t>Is useful when the interviewee feels emotionally about the topic</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513"/>
    </mc:Choice>
    <mc:Fallback xmlns="">
      <p:transition spd="slow" advTm="34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1203"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1C4F4348-6FC8-4228-A370-092721758407}" type="slidenum">
              <a:rPr lang="en-US" altLang="en-US" sz="1000"/>
              <a:pPr>
                <a:spcBef>
                  <a:spcPct val="0"/>
                </a:spcBef>
                <a:buClrTx/>
                <a:buFontTx/>
                <a:buNone/>
              </a:pPr>
              <a:t>21</a:t>
            </a:fld>
            <a:endParaRPr lang="en-US" altLang="en-US" sz="1000"/>
          </a:p>
        </p:txBody>
      </p:sp>
      <p:sp>
        <p:nvSpPr>
          <p:cNvPr id="51204" name="Rectangle 2"/>
          <p:cNvSpPr>
            <a:spLocks noGrp="1" noChangeArrowheads="1"/>
          </p:cNvSpPr>
          <p:nvPr>
            <p:ph type="title" idx="4294967295"/>
          </p:nvPr>
        </p:nvSpPr>
        <p:spPr/>
        <p:txBody>
          <a:bodyPr/>
          <a:lstStyle/>
          <a:p>
            <a:r>
              <a:rPr lang="en-US" altLang="en-US" sz="2900" smtClean="0"/>
              <a:t>Funnel Structure for Interviewing Begins with Broad Questions then Funnels to Specific Questions </a:t>
            </a:r>
            <a:r>
              <a:rPr lang="en-US" altLang="en-US" sz="2400" smtClean="0"/>
              <a:t>(Figure 4.8)</a:t>
            </a:r>
            <a:r>
              <a:rPr lang="en-US" altLang="en-US" sz="2900" smtClean="0"/>
              <a:t> </a:t>
            </a:r>
          </a:p>
        </p:txBody>
      </p:sp>
      <p:pic>
        <p:nvPicPr>
          <p:cNvPr id="512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0"/>
            <a:ext cx="4953000"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222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0C391B7C-DEC6-45C5-95E7-79BC1293A4A7}" type="slidenum">
              <a:rPr lang="en-US" altLang="en-US" sz="1000"/>
              <a:pPr>
                <a:spcBef>
                  <a:spcPct val="0"/>
                </a:spcBef>
                <a:buClrTx/>
                <a:buFontTx/>
                <a:buNone/>
              </a:pPr>
              <a:t>22</a:t>
            </a:fld>
            <a:endParaRPr lang="en-US" altLang="en-US" sz="1000"/>
          </a:p>
        </p:txBody>
      </p:sp>
      <p:sp>
        <p:nvSpPr>
          <p:cNvPr id="52228" name="Rectangle 2"/>
          <p:cNvSpPr>
            <a:spLocks noGrp="1" noChangeArrowheads="1"/>
          </p:cNvSpPr>
          <p:nvPr>
            <p:ph type="title" idx="4294967295"/>
          </p:nvPr>
        </p:nvSpPr>
        <p:spPr/>
        <p:txBody>
          <a:bodyPr/>
          <a:lstStyle/>
          <a:p>
            <a:r>
              <a:rPr lang="en-US" altLang="en-US" smtClean="0"/>
              <a:t>Diamond Structure</a:t>
            </a:r>
          </a:p>
        </p:txBody>
      </p:sp>
      <p:sp>
        <p:nvSpPr>
          <p:cNvPr id="52229" name="Rectangle 3"/>
          <p:cNvSpPr>
            <a:spLocks noGrp="1" noChangeArrowheads="1"/>
          </p:cNvSpPr>
          <p:nvPr>
            <p:ph type="body" idx="4294967295"/>
          </p:nvPr>
        </p:nvSpPr>
        <p:spPr/>
        <p:txBody>
          <a:bodyPr/>
          <a:lstStyle/>
          <a:p>
            <a:r>
              <a:rPr lang="en-US" altLang="en-US" smtClean="0"/>
              <a:t>A diamond-shaped structure begins in a very specific way</a:t>
            </a:r>
          </a:p>
          <a:p>
            <a:r>
              <a:rPr lang="en-US" altLang="en-US" smtClean="0"/>
              <a:t>Then more general issues are examined</a:t>
            </a:r>
          </a:p>
          <a:p>
            <a:r>
              <a:rPr lang="en-US" altLang="en-US" smtClean="0"/>
              <a:t>Concludes with specific questions</a:t>
            </a:r>
          </a:p>
          <a:p>
            <a:r>
              <a:rPr lang="en-US" altLang="en-US" smtClean="0"/>
              <a:t>Combines the strength of both the pyramid and funnel structures</a:t>
            </a:r>
          </a:p>
          <a:p>
            <a:r>
              <a:rPr lang="en-US" altLang="en-US" smtClean="0"/>
              <a:t>Takes longer than the other structures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569"/>
    </mc:Choice>
    <mc:Fallback xmlns="">
      <p:transition spd="slow" advTm="3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4275"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A518995-E854-4101-979B-1F111E2B2ADA}" type="slidenum">
              <a:rPr lang="en-US" altLang="en-US" sz="1000"/>
              <a:pPr>
                <a:spcBef>
                  <a:spcPct val="0"/>
                </a:spcBef>
                <a:buClrTx/>
                <a:buFontTx/>
                <a:buNone/>
              </a:pPr>
              <a:t>23</a:t>
            </a:fld>
            <a:endParaRPr lang="en-US" altLang="en-US" sz="1000"/>
          </a:p>
        </p:txBody>
      </p:sp>
      <p:sp>
        <p:nvSpPr>
          <p:cNvPr id="54276" name="Rectangle 2"/>
          <p:cNvSpPr>
            <a:spLocks noGrp="1" noChangeArrowheads="1"/>
          </p:cNvSpPr>
          <p:nvPr>
            <p:ph type="title" idx="4294967295"/>
          </p:nvPr>
        </p:nvSpPr>
        <p:spPr/>
        <p:txBody>
          <a:bodyPr/>
          <a:lstStyle/>
          <a:p>
            <a:r>
              <a:rPr lang="en-US" altLang="en-US" sz="2800" smtClean="0"/>
              <a:t>Diamond-Shaped Structure for Interviewing Combines the Pyramid and Funnel Structures </a:t>
            </a:r>
            <a:r>
              <a:rPr lang="en-US" altLang="en-US" sz="2400" smtClean="0"/>
              <a:t>(Figure 4.9)</a:t>
            </a:r>
          </a:p>
        </p:txBody>
      </p:sp>
      <p:pic>
        <p:nvPicPr>
          <p:cNvPr id="542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905000"/>
            <a:ext cx="429577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529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0F4A2CF7-823E-4143-B8BC-C932714562F2}" type="slidenum">
              <a:rPr lang="en-US" altLang="en-US" sz="1000"/>
              <a:pPr>
                <a:spcBef>
                  <a:spcPct val="0"/>
                </a:spcBef>
                <a:buClrTx/>
                <a:buFontTx/>
                <a:buNone/>
              </a:pPr>
              <a:t>24</a:t>
            </a:fld>
            <a:endParaRPr lang="en-US" altLang="en-US" sz="1000"/>
          </a:p>
        </p:txBody>
      </p:sp>
      <p:sp>
        <p:nvSpPr>
          <p:cNvPr id="55300" name="Rectangle 2"/>
          <p:cNvSpPr>
            <a:spLocks noGrp="1" noChangeArrowheads="1"/>
          </p:cNvSpPr>
          <p:nvPr>
            <p:ph type="title" idx="4294967295"/>
          </p:nvPr>
        </p:nvSpPr>
        <p:spPr/>
        <p:txBody>
          <a:bodyPr/>
          <a:lstStyle/>
          <a:p>
            <a:r>
              <a:rPr lang="en-US" altLang="en-US" smtClean="0"/>
              <a:t>Closing the Interview</a:t>
            </a:r>
          </a:p>
        </p:txBody>
      </p:sp>
      <p:sp>
        <p:nvSpPr>
          <p:cNvPr id="55301" name="Rectangle 3"/>
          <p:cNvSpPr>
            <a:spLocks noGrp="1" noChangeArrowheads="1"/>
          </p:cNvSpPr>
          <p:nvPr>
            <p:ph type="body" idx="4294967295"/>
          </p:nvPr>
        </p:nvSpPr>
        <p:spPr/>
        <p:txBody>
          <a:bodyPr/>
          <a:lstStyle/>
          <a:p>
            <a:pPr>
              <a:lnSpc>
                <a:spcPct val="90000"/>
              </a:lnSpc>
            </a:pPr>
            <a:r>
              <a:rPr lang="en-US" altLang="en-US" dirty="0" smtClean="0"/>
              <a:t>Always ask “Is there anything else that you would like to add?”</a:t>
            </a:r>
          </a:p>
          <a:p>
            <a:pPr>
              <a:lnSpc>
                <a:spcPct val="90000"/>
              </a:lnSpc>
            </a:pPr>
            <a:r>
              <a:rPr lang="en-US" altLang="en-US" dirty="0" smtClean="0"/>
              <a:t>Summarize and provide feedback on your impressions</a:t>
            </a:r>
          </a:p>
          <a:p>
            <a:pPr>
              <a:lnSpc>
                <a:spcPct val="90000"/>
              </a:lnSpc>
            </a:pPr>
            <a:r>
              <a:rPr lang="en-US" altLang="en-US" dirty="0" smtClean="0"/>
              <a:t>Ask whom you should talk with next</a:t>
            </a:r>
          </a:p>
          <a:p>
            <a:pPr>
              <a:lnSpc>
                <a:spcPct val="90000"/>
              </a:lnSpc>
            </a:pPr>
            <a:r>
              <a:rPr lang="en-US" altLang="en-US" dirty="0" smtClean="0"/>
              <a:t>Set up any future appointments</a:t>
            </a:r>
          </a:p>
          <a:p>
            <a:pPr>
              <a:lnSpc>
                <a:spcPct val="90000"/>
              </a:lnSpc>
            </a:pPr>
            <a:r>
              <a:rPr lang="en-US" altLang="en-US" dirty="0" smtClean="0"/>
              <a:t>Thank them for their time and shake hands.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058"/>
    </mc:Choice>
    <mc:Fallback xmlns="">
      <p:transition spd="slow" advTm="5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734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1102E401-32D9-4FB2-9AA1-197F6F138E14}" type="slidenum">
              <a:rPr lang="en-US" altLang="en-US" sz="1000"/>
              <a:pPr>
                <a:spcBef>
                  <a:spcPct val="0"/>
                </a:spcBef>
                <a:buClrTx/>
                <a:buFontTx/>
                <a:buNone/>
              </a:pPr>
              <a:t>25</a:t>
            </a:fld>
            <a:endParaRPr lang="en-US" altLang="en-US" sz="1000"/>
          </a:p>
        </p:txBody>
      </p:sp>
      <p:sp>
        <p:nvSpPr>
          <p:cNvPr id="57348" name="Rectangle 2"/>
          <p:cNvSpPr>
            <a:spLocks noGrp="1" noChangeArrowheads="1"/>
          </p:cNvSpPr>
          <p:nvPr>
            <p:ph type="title" idx="4294967295"/>
          </p:nvPr>
        </p:nvSpPr>
        <p:spPr/>
        <p:txBody>
          <a:bodyPr/>
          <a:lstStyle/>
          <a:p>
            <a:r>
              <a:rPr lang="en-US" altLang="en-US" smtClean="0"/>
              <a:t>Interview Report</a:t>
            </a:r>
          </a:p>
        </p:txBody>
      </p:sp>
      <p:sp>
        <p:nvSpPr>
          <p:cNvPr id="57349" name="Rectangle 3"/>
          <p:cNvSpPr>
            <a:spLocks noGrp="1" noChangeArrowheads="1"/>
          </p:cNvSpPr>
          <p:nvPr>
            <p:ph type="body" idx="4294967295"/>
          </p:nvPr>
        </p:nvSpPr>
        <p:spPr/>
        <p:txBody>
          <a:bodyPr/>
          <a:lstStyle/>
          <a:p>
            <a:r>
              <a:rPr lang="en-US" altLang="en-US" smtClean="0"/>
              <a:t>Write as soon as possible after the interview</a:t>
            </a:r>
          </a:p>
          <a:p>
            <a:r>
              <a:rPr lang="en-US" altLang="en-US" smtClean="0"/>
              <a:t>Provide an initial summary, then more detail</a:t>
            </a:r>
          </a:p>
          <a:p>
            <a:r>
              <a:rPr lang="en-US" altLang="en-US" smtClean="0"/>
              <a:t>Review the report with the respondent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56"/>
    </mc:Choice>
    <mc:Fallback xmlns="">
      <p:transition spd="slow" advTm="3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5939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8AB28E8E-01F1-4210-884D-1F1F5CB7179D}" type="slidenum">
              <a:rPr lang="en-US" altLang="en-US" sz="1000"/>
              <a:pPr>
                <a:spcBef>
                  <a:spcPct val="0"/>
                </a:spcBef>
                <a:buClrTx/>
                <a:buFontTx/>
                <a:buNone/>
              </a:pPr>
              <a:t>26</a:t>
            </a:fld>
            <a:endParaRPr lang="en-US" altLang="en-US" sz="1000"/>
          </a:p>
        </p:txBody>
      </p:sp>
      <p:sp>
        <p:nvSpPr>
          <p:cNvPr id="59396" name="Rectangle 2"/>
          <p:cNvSpPr>
            <a:spLocks noGrp="1" noChangeArrowheads="1"/>
          </p:cNvSpPr>
          <p:nvPr>
            <p:ph type="title" idx="4294967295"/>
          </p:nvPr>
        </p:nvSpPr>
        <p:spPr/>
        <p:txBody>
          <a:bodyPr/>
          <a:lstStyle/>
          <a:p>
            <a:r>
              <a:rPr lang="en-US" altLang="en-US" smtClean="0"/>
              <a:t>Stories</a:t>
            </a:r>
          </a:p>
        </p:txBody>
      </p:sp>
      <p:sp>
        <p:nvSpPr>
          <p:cNvPr id="59397" name="Rectangle 3"/>
          <p:cNvSpPr>
            <a:spLocks noGrp="1" noChangeArrowheads="1"/>
          </p:cNvSpPr>
          <p:nvPr>
            <p:ph type="body" idx="4294967295"/>
          </p:nvPr>
        </p:nvSpPr>
        <p:spPr/>
        <p:txBody>
          <a:bodyPr/>
          <a:lstStyle/>
          <a:p>
            <a:pPr>
              <a:lnSpc>
                <a:spcPct val="80000"/>
              </a:lnSpc>
            </a:pPr>
            <a:r>
              <a:rPr lang="en-US" altLang="en-US" sz="2800" dirty="0" smtClean="0"/>
              <a:t>Stories originate in the workplace</a:t>
            </a:r>
          </a:p>
          <a:p>
            <a:pPr>
              <a:lnSpc>
                <a:spcPct val="80000"/>
              </a:lnSpc>
            </a:pPr>
            <a:r>
              <a:rPr lang="en-US" altLang="en-US" sz="2800" dirty="0" smtClean="0"/>
              <a:t>Organizational stories are used to relay some kind of information </a:t>
            </a:r>
          </a:p>
          <a:p>
            <a:pPr>
              <a:lnSpc>
                <a:spcPct val="80000"/>
              </a:lnSpc>
            </a:pPr>
            <a:r>
              <a:rPr lang="en-US" altLang="en-US" sz="2800" dirty="0" smtClean="0"/>
              <a:t>When a story is told and retold over time it takes on a mythic quality</a:t>
            </a:r>
          </a:p>
          <a:p>
            <a:pPr>
              <a:lnSpc>
                <a:spcPct val="80000"/>
              </a:lnSpc>
            </a:pPr>
            <a:r>
              <a:rPr lang="en-US" altLang="en-US" sz="2800" dirty="0" smtClean="0"/>
              <a:t>Isolated stories are good when you are looking for facts</a:t>
            </a:r>
          </a:p>
          <a:p>
            <a:pPr>
              <a:lnSpc>
                <a:spcPct val="80000"/>
              </a:lnSpc>
            </a:pPr>
            <a:r>
              <a:rPr lang="en-US" altLang="en-US" sz="2800" dirty="0" smtClean="0"/>
              <a:t>Enduring stories capture all aspects of the organization and are the ones a systems analyst should look for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302"/>
    </mc:Choice>
    <mc:Fallback xmlns="">
      <p:transition spd="slow" advTm="91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041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D33C7105-01E9-47D6-B605-F99DD3533AA8}" type="slidenum">
              <a:rPr lang="en-US" altLang="en-US" sz="1000"/>
              <a:pPr>
                <a:spcBef>
                  <a:spcPct val="0"/>
                </a:spcBef>
                <a:buClrTx/>
                <a:buFontTx/>
                <a:buNone/>
              </a:pPr>
              <a:t>27</a:t>
            </a:fld>
            <a:endParaRPr lang="en-US" altLang="en-US" sz="1000"/>
          </a:p>
        </p:txBody>
      </p:sp>
      <p:sp>
        <p:nvSpPr>
          <p:cNvPr id="60420" name="Rectangle 2"/>
          <p:cNvSpPr>
            <a:spLocks noGrp="1" noChangeArrowheads="1"/>
          </p:cNvSpPr>
          <p:nvPr>
            <p:ph type="title" idx="4294967295"/>
          </p:nvPr>
        </p:nvSpPr>
        <p:spPr/>
        <p:txBody>
          <a:bodyPr/>
          <a:lstStyle/>
          <a:p>
            <a:r>
              <a:rPr lang="en-US" altLang="en-US" smtClean="0"/>
              <a:t>Purposes for Telling a Story</a:t>
            </a:r>
          </a:p>
        </p:txBody>
      </p:sp>
      <p:sp>
        <p:nvSpPr>
          <p:cNvPr id="60421" name="Rectangle 3"/>
          <p:cNvSpPr>
            <a:spLocks noGrp="1" noChangeArrowheads="1"/>
          </p:cNvSpPr>
          <p:nvPr>
            <p:ph type="body" idx="4294967295"/>
          </p:nvPr>
        </p:nvSpPr>
        <p:spPr/>
        <p:txBody>
          <a:bodyPr/>
          <a:lstStyle/>
          <a:p>
            <a:pPr>
              <a:lnSpc>
                <a:spcPct val="80000"/>
              </a:lnSpc>
            </a:pPr>
            <a:r>
              <a:rPr lang="en-US" altLang="en-US" sz="2800" smtClean="0"/>
              <a:t>There are four purposes for telling a story:</a:t>
            </a:r>
          </a:p>
          <a:p>
            <a:pPr lvl="1">
              <a:lnSpc>
                <a:spcPct val="80000"/>
              </a:lnSpc>
            </a:pPr>
            <a:r>
              <a:rPr lang="en-US" altLang="en-US" sz="2400" smtClean="0"/>
              <a:t>Experiential stories describe what the business or industry is like</a:t>
            </a:r>
          </a:p>
          <a:p>
            <a:pPr lvl="1">
              <a:lnSpc>
                <a:spcPct val="80000"/>
              </a:lnSpc>
            </a:pPr>
            <a:r>
              <a:rPr lang="en-US" altLang="en-US" sz="2400" smtClean="0"/>
              <a:t>Explanatory stories tell why the organization acted a certain way</a:t>
            </a:r>
          </a:p>
          <a:p>
            <a:pPr lvl="1">
              <a:lnSpc>
                <a:spcPct val="80000"/>
              </a:lnSpc>
            </a:pPr>
            <a:r>
              <a:rPr lang="en-US" altLang="en-US" sz="2400" smtClean="0"/>
              <a:t>Validating stories are used to convince people that  the organization made the correct decision</a:t>
            </a:r>
          </a:p>
          <a:p>
            <a:pPr lvl="1">
              <a:lnSpc>
                <a:spcPct val="80000"/>
              </a:lnSpc>
            </a:pPr>
            <a:r>
              <a:rPr lang="en-US" altLang="en-US" sz="2400" smtClean="0"/>
              <a:t>Prescriptive stories tell the listener how to act</a:t>
            </a:r>
          </a:p>
          <a:p>
            <a:pPr>
              <a:lnSpc>
                <a:spcPct val="80000"/>
              </a:lnSpc>
            </a:pPr>
            <a:r>
              <a:rPr lang="en-US" altLang="en-US" sz="2800" smtClean="0"/>
              <a:t>Systems analysts can use storytelling as a complement to other information gathering methods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061"/>
    </mc:Choice>
    <mc:Fallback xmlns="">
      <p:transition spd="slow" advTm="6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144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04AE47EC-8C1C-4127-BCDF-8DED77916F16}" type="slidenum">
              <a:rPr lang="en-US" altLang="en-US" sz="1000"/>
              <a:pPr>
                <a:spcBef>
                  <a:spcPct val="0"/>
                </a:spcBef>
                <a:buClrTx/>
                <a:buFontTx/>
                <a:buNone/>
              </a:pPr>
              <a:t>28</a:t>
            </a:fld>
            <a:endParaRPr lang="en-US" altLang="en-US" sz="1000"/>
          </a:p>
        </p:txBody>
      </p:sp>
      <p:sp>
        <p:nvSpPr>
          <p:cNvPr id="61444" name="Rectangle 2"/>
          <p:cNvSpPr>
            <a:spLocks noGrp="1" noChangeArrowheads="1"/>
          </p:cNvSpPr>
          <p:nvPr>
            <p:ph type="title" idx="4294967295"/>
          </p:nvPr>
        </p:nvSpPr>
        <p:spPr/>
        <p:txBody>
          <a:bodyPr/>
          <a:lstStyle/>
          <a:p>
            <a:r>
              <a:rPr lang="en-US" altLang="en-US" smtClean="0"/>
              <a:t>Joint Application Design (JAD)</a:t>
            </a:r>
          </a:p>
        </p:txBody>
      </p:sp>
      <p:sp>
        <p:nvSpPr>
          <p:cNvPr id="61445" name="Rectangle 3"/>
          <p:cNvSpPr>
            <a:spLocks noGrp="1" noChangeArrowheads="1"/>
          </p:cNvSpPr>
          <p:nvPr>
            <p:ph type="body" idx="4294967295"/>
          </p:nvPr>
        </p:nvSpPr>
        <p:spPr>
          <a:xfrm>
            <a:off x="714792" y="1483686"/>
            <a:ext cx="8116888" cy="4913313"/>
          </a:xfrm>
        </p:spPr>
        <p:txBody>
          <a:bodyPr/>
          <a:lstStyle/>
          <a:p>
            <a:r>
              <a:rPr lang="en-US" altLang="en-US" sz="3000" dirty="0" smtClean="0"/>
              <a:t>Joint Application Design (JAD) can replace a series of interviews with the user community</a:t>
            </a:r>
          </a:p>
          <a:p>
            <a:r>
              <a:rPr lang="en-US" altLang="en-US" sz="3000" dirty="0" smtClean="0"/>
              <a:t>Rather </a:t>
            </a:r>
            <a:r>
              <a:rPr lang="en-US" altLang="en-US" sz="3000" dirty="0"/>
              <a:t>than have application developers learn about people's jobs, why not teach the people doing the work how to write an application?</a:t>
            </a:r>
            <a:endParaRPr lang="en-US" altLang="en-US" sz="3000" dirty="0" smtClean="0"/>
          </a:p>
          <a:p>
            <a:r>
              <a:rPr lang="en-US" altLang="en-US" sz="3000" dirty="0" smtClean="0"/>
              <a:t>JAD is a technique that allows the analyst to accomplish requirements analysis and design the user interface with the users in a group setting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249"/>
    </mc:Choice>
    <mc:Fallback xmlns="">
      <p:transition spd="slow" advTm="86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349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7B41BC2A-9672-41F7-8E86-B74466A26429}" type="slidenum">
              <a:rPr lang="en-US" altLang="en-US" sz="1000"/>
              <a:pPr>
                <a:spcBef>
                  <a:spcPct val="0"/>
                </a:spcBef>
                <a:buClrTx/>
                <a:buFontTx/>
                <a:buNone/>
              </a:pPr>
              <a:t>29</a:t>
            </a:fld>
            <a:endParaRPr lang="en-US" altLang="en-US" sz="1000"/>
          </a:p>
        </p:txBody>
      </p:sp>
      <p:sp>
        <p:nvSpPr>
          <p:cNvPr id="63492" name="Rectangle 2"/>
          <p:cNvSpPr>
            <a:spLocks noGrp="1" noChangeArrowheads="1"/>
          </p:cNvSpPr>
          <p:nvPr>
            <p:ph type="title" idx="4294967295"/>
          </p:nvPr>
        </p:nvSpPr>
        <p:spPr/>
        <p:txBody>
          <a:bodyPr/>
          <a:lstStyle/>
          <a:p>
            <a:r>
              <a:rPr lang="en-US" altLang="en-US" sz="4000" smtClean="0"/>
              <a:t>Conditions That Support the Use of JAD</a:t>
            </a:r>
          </a:p>
        </p:txBody>
      </p:sp>
      <p:sp>
        <p:nvSpPr>
          <p:cNvPr id="63493" name="Rectangle 3"/>
          <p:cNvSpPr>
            <a:spLocks noGrp="1" noChangeArrowheads="1"/>
          </p:cNvSpPr>
          <p:nvPr>
            <p:ph type="body" idx="4294967295"/>
          </p:nvPr>
        </p:nvSpPr>
        <p:spPr/>
        <p:txBody>
          <a:bodyPr/>
          <a:lstStyle/>
          <a:p>
            <a:pPr>
              <a:lnSpc>
                <a:spcPct val="90000"/>
              </a:lnSpc>
            </a:pPr>
            <a:r>
              <a:rPr lang="en-US" altLang="en-US" smtClean="0"/>
              <a:t>Users are restless and want something new</a:t>
            </a:r>
          </a:p>
          <a:p>
            <a:pPr>
              <a:lnSpc>
                <a:spcPct val="90000"/>
              </a:lnSpc>
            </a:pPr>
            <a:r>
              <a:rPr lang="en-US" altLang="en-US" smtClean="0"/>
              <a:t>The organizational culture supports joint problem-solving behaviors</a:t>
            </a:r>
          </a:p>
          <a:p>
            <a:pPr>
              <a:lnSpc>
                <a:spcPct val="90000"/>
              </a:lnSpc>
            </a:pPr>
            <a:r>
              <a:rPr lang="en-US" altLang="en-US" smtClean="0"/>
              <a:t>Analysts forecast an increase in the number of ideas using JAD</a:t>
            </a:r>
          </a:p>
          <a:p>
            <a:pPr>
              <a:lnSpc>
                <a:spcPct val="90000"/>
              </a:lnSpc>
            </a:pPr>
            <a:r>
              <a:rPr lang="en-US" altLang="en-US" smtClean="0"/>
              <a:t>Personnel may be absent from their jobs for the length of time required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422"/>
    </mc:Choice>
    <mc:Fallback xmlns="">
      <p:transition spd="slow" advTm="51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1741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B39FD21-A506-47BA-BE79-F9C6FA0E8CF6}" type="slidenum">
              <a:rPr lang="en-US" altLang="en-US" sz="1000"/>
              <a:pPr>
                <a:spcBef>
                  <a:spcPct val="0"/>
                </a:spcBef>
                <a:buClrTx/>
                <a:buFontTx/>
                <a:buNone/>
              </a:pPr>
              <a:t>3</a:t>
            </a:fld>
            <a:endParaRPr lang="en-US" altLang="en-US" sz="1000"/>
          </a:p>
        </p:txBody>
      </p:sp>
      <p:sp>
        <p:nvSpPr>
          <p:cNvPr id="17412" name="Rectangle 2"/>
          <p:cNvSpPr>
            <a:spLocks noGrp="1" noChangeArrowheads="1"/>
          </p:cNvSpPr>
          <p:nvPr>
            <p:ph type="title" idx="4294967295"/>
          </p:nvPr>
        </p:nvSpPr>
        <p:spPr/>
        <p:txBody>
          <a:bodyPr/>
          <a:lstStyle/>
          <a:p>
            <a:r>
              <a:rPr lang="en-US" altLang="en-US" sz="4000" smtClean="0"/>
              <a:t>Interactive Methods to Elicit Human Information Requirements</a:t>
            </a:r>
          </a:p>
        </p:txBody>
      </p:sp>
      <p:sp>
        <p:nvSpPr>
          <p:cNvPr id="17413" name="Rectangle 3"/>
          <p:cNvSpPr>
            <a:spLocks noGrp="1" noChangeArrowheads="1"/>
          </p:cNvSpPr>
          <p:nvPr>
            <p:ph type="body" idx="4294967295"/>
          </p:nvPr>
        </p:nvSpPr>
        <p:spPr/>
        <p:txBody>
          <a:bodyPr/>
          <a:lstStyle/>
          <a:p>
            <a:r>
              <a:rPr lang="en-US" altLang="en-US" smtClean="0"/>
              <a:t>Interviewing</a:t>
            </a:r>
          </a:p>
          <a:p>
            <a:r>
              <a:rPr lang="en-US" altLang="en-US" smtClean="0"/>
              <a:t>Joint Application Design (JAD)</a:t>
            </a:r>
          </a:p>
          <a:p>
            <a:r>
              <a:rPr lang="en-US" altLang="en-US" smtClean="0"/>
              <a:t>Questionnaires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32"/>
    </mc:Choice>
    <mc:Fallback xmlns="">
      <p:transition spd="slow" advTm="18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451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6CE39E7C-20EE-4191-9177-0BDC2C794FBD}" type="slidenum">
              <a:rPr lang="en-US" altLang="en-US" sz="1000"/>
              <a:pPr>
                <a:spcBef>
                  <a:spcPct val="0"/>
                </a:spcBef>
                <a:buClrTx/>
                <a:buFontTx/>
                <a:buNone/>
              </a:pPr>
              <a:t>30</a:t>
            </a:fld>
            <a:endParaRPr lang="en-US" altLang="en-US" sz="1000"/>
          </a:p>
        </p:txBody>
      </p:sp>
      <p:sp>
        <p:nvSpPr>
          <p:cNvPr id="64516" name="Rectangle 2"/>
          <p:cNvSpPr>
            <a:spLocks noGrp="1" noChangeArrowheads="1"/>
          </p:cNvSpPr>
          <p:nvPr>
            <p:ph type="title" idx="4294967295"/>
          </p:nvPr>
        </p:nvSpPr>
        <p:spPr/>
        <p:txBody>
          <a:bodyPr/>
          <a:lstStyle/>
          <a:p>
            <a:r>
              <a:rPr lang="en-US" altLang="en-US" dirty="0" smtClean="0"/>
              <a:t>Who Is Involved in JAD</a:t>
            </a:r>
          </a:p>
        </p:txBody>
      </p:sp>
      <p:sp>
        <p:nvSpPr>
          <p:cNvPr id="64517" name="Rectangle 3"/>
          <p:cNvSpPr>
            <a:spLocks noGrp="1" noChangeArrowheads="1"/>
          </p:cNvSpPr>
          <p:nvPr>
            <p:ph type="body" idx="4294967295"/>
          </p:nvPr>
        </p:nvSpPr>
        <p:spPr>
          <a:xfrm>
            <a:off x="304800" y="2017713"/>
            <a:ext cx="8839200" cy="4114800"/>
          </a:xfrm>
        </p:spPr>
        <p:txBody>
          <a:bodyPr/>
          <a:lstStyle/>
          <a:p>
            <a:r>
              <a:rPr lang="en-US" altLang="en-US" sz="3000" dirty="0" smtClean="0"/>
              <a:t>Executive </a:t>
            </a:r>
            <a:r>
              <a:rPr lang="en-US" altLang="en-US" sz="3000" dirty="0"/>
              <a:t>sponsor</a:t>
            </a:r>
            <a:r>
              <a:rPr lang="en-US" altLang="en-US" sz="3000" dirty="0" smtClean="0"/>
              <a:t>: </a:t>
            </a:r>
            <a:r>
              <a:rPr lang="en-US" altLang="en-US" sz="2000" dirty="0" smtClean="0"/>
              <a:t>a </a:t>
            </a:r>
            <a:r>
              <a:rPr lang="en-US" altLang="en-US" sz="2000" dirty="0"/>
              <a:t>senior person who will introduce and conclude the JAD session.</a:t>
            </a:r>
            <a:endParaRPr lang="en-US" altLang="en-US" sz="2000" dirty="0" smtClean="0"/>
          </a:p>
          <a:p>
            <a:r>
              <a:rPr lang="en-US" altLang="en-US" sz="3000" dirty="0" smtClean="0"/>
              <a:t>IS analyst</a:t>
            </a:r>
            <a:r>
              <a:rPr lang="en-US" altLang="en-US" sz="3000" dirty="0"/>
              <a:t>: </a:t>
            </a:r>
            <a:r>
              <a:rPr lang="en-US" altLang="en-US" sz="2000" dirty="0"/>
              <a:t>gives an expert opinion about any </a:t>
            </a:r>
            <a:r>
              <a:rPr lang="en-US" altLang="en-US" sz="2000" dirty="0" smtClean="0"/>
              <a:t>disproportionate </a:t>
            </a:r>
            <a:r>
              <a:rPr lang="en-US" altLang="en-US" sz="2000" dirty="0"/>
              <a:t>costs of solutions proposed.</a:t>
            </a:r>
          </a:p>
          <a:p>
            <a:r>
              <a:rPr lang="en-US" altLang="en-US" sz="3000" dirty="0" smtClean="0"/>
              <a:t>Users</a:t>
            </a:r>
          </a:p>
          <a:p>
            <a:r>
              <a:rPr lang="en-US" altLang="en-US" sz="3000" dirty="0" smtClean="0"/>
              <a:t>Session leader</a:t>
            </a:r>
          </a:p>
          <a:p>
            <a:r>
              <a:rPr lang="en-US" altLang="en-US" sz="3000" dirty="0" smtClean="0"/>
              <a:t>Observers</a:t>
            </a:r>
            <a:r>
              <a:rPr lang="en-US" altLang="en-US" sz="3000" dirty="0"/>
              <a:t>: </a:t>
            </a:r>
            <a:r>
              <a:rPr lang="en-US" altLang="en-US" sz="2000" dirty="0"/>
              <a:t>analysts or technical experts from other functional areas to offer technical explanations and advice.</a:t>
            </a:r>
            <a:endParaRPr lang="en-US" altLang="en-US" sz="2000" dirty="0" smtClean="0"/>
          </a:p>
          <a:p>
            <a:r>
              <a:rPr lang="en-US" altLang="en-US" sz="3000" dirty="0" smtClean="0"/>
              <a:t>Scribe</a:t>
            </a:r>
            <a:r>
              <a:rPr lang="en-US" altLang="en-US" sz="3000" dirty="0"/>
              <a:t>: </a:t>
            </a:r>
            <a:r>
              <a:rPr lang="en-US" altLang="en-US" sz="2000" dirty="0"/>
              <a:t>formally write down everything that is done.</a:t>
            </a:r>
            <a:endParaRPr lang="en-US" altLang="en-US" sz="20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619"/>
    </mc:Choice>
    <mc:Fallback xmlns="">
      <p:transition spd="slow" advTm="4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656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964C3B48-13D1-452D-B859-3239249FEBA2}" type="slidenum">
              <a:rPr lang="en-US" altLang="en-US" sz="1000"/>
              <a:pPr>
                <a:spcBef>
                  <a:spcPct val="0"/>
                </a:spcBef>
                <a:buClrTx/>
                <a:buFontTx/>
                <a:buNone/>
              </a:pPr>
              <a:t>31</a:t>
            </a:fld>
            <a:endParaRPr lang="en-US" altLang="en-US" sz="1000"/>
          </a:p>
        </p:txBody>
      </p:sp>
      <p:sp>
        <p:nvSpPr>
          <p:cNvPr id="66564" name="Rectangle 2"/>
          <p:cNvSpPr>
            <a:spLocks noGrp="1" noChangeArrowheads="1"/>
          </p:cNvSpPr>
          <p:nvPr>
            <p:ph type="title" idx="4294967295"/>
          </p:nvPr>
        </p:nvSpPr>
        <p:spPr/>
        <p:txBody>
          <a:bodyPr/>
          <a:lstStyle/>
          <a:p>
            <a:r>
              <a:rPr lang="en-US" altLang="en-US" dirty="0" smtClean="0"/>
              <a:t>Where to Hold JAD Meetings</a:t>
            </a:r>
          </a:p>
        </p:txBody>
      </p:sp>
      <p:sp>
        <p:nvSpPr>
          <p:cNvPr id="66565" name="Rectangle 3"/>
          <p:cNvSpPr>
            <a:spLocks noGrp="1" noChangeArrowheads="1"/>
          </p:cNvSpPr>
          <p:nvPr>
            <p:ph type="body" idx="4294967295"/>
          </p:nvPr>
        </p:nvSpPr>
        <p:spPr/>
        <p:txBody>
          <a:bodyPr/>
          <a:lstStyle/>
          <a:p>
            <a:r>
              <a:rPr lang="en-US" altLang="en-US" dirty="0" smtClean="0"/>
              <a:t>Offsite</a:t>
            </a:r>
          </a:p>
          <a:p>
            <a:pPr lvl="1"/>
            <a:r>
              <a:rPr lang="en-US" altLang="en-US" dirty="0" smtClean="0"/>
              <a:t>Comfortable surroundings</a:t>
            </a:r>
          </a:p>
          <a:p>
            <a:pPr lvl="1"/>
            <a:r>
              <a:rPr lang="en-US" altLang="en-US" dirty="0" smtClean="0"/>
              <a:t>Minimize distractions</a:t>
            </a:r>
          </a:p>
          <a:p>
            <a:r>
              <a:rPr lang="en-US" altLang="en-US" dirty="0" smtClean="0"/>
              <a:t>Attendance</a:t>
            </a:r>
          </a:p>
          <a:p>
            <a:pPr lvl="1"/>
            <a:r>
              <a:rPr lang="en-US" altLang="en-US" dirty="0" smtClean="0"/>
              <a:t>Schedule when participants can attend</a:t>
            </a:r>
          </a:p>
          <a:p>
            <a:pPr lvl="1"/>
            <a:r>
              <a:rPr lang="en-US" altLang="en-US" dirty="0" smtClean="0"/>
              <a:t>Agenda</a:t>
            </a:r>
          </a:p>
          <a:p>
            <a:pPr lvl="1"/>
            <a:r>
              <a:rPr lang="en-US" altLang="en-US" dirty="0" smtClean="0"/>
              <a:t>Orientation meeting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157"/>
    </mc:Choice>
    <mc:Fallback xmlns="">
      <p:transition spd="slow" advTm="3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6861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5A420670-CB95-4803-B487-8E47518137EF}" type="slidenum">
              <a:rPr lang="en-US" altLang="en-US" sz="1000"/>
              <a:pPr>
                <a:spcBef>
                  <a:spcPct val="0"/>
                </a:spcBef>
                <a:buClrTx/>
                <a:buFontTx/>
                <a:buNone/>
              </a:pPr>
              <a:t>32</a:t>
            </a:fld>
            <a:endParaRPr lang="en-US" altLang="en-US" sz="1000"/>
          </a:p>
        </p:txBody>
      </p:sp>
      <p:sp>
        <p:nvSpPr>
          <p:cNvPr id="68612" name="Rectangle 2"/>
          <p:cNvSpPr>
            <a:spLocks noGrp="1" noChangeArrowheads="1"/>
          </p:cNvSpPr>
          <p:nvPr>
            <p:ph type="title" idx="4294967295"/>
          </p:nvPr>
        </p:nvSpPr>
        <p:spPr/>
        <p:txBody>
          <a:bodyPr/>
          <a:lstStyle/>
          <a:p>
            <a:r>
              <a:rPr lang="en-US" altLang="en-US" smtClean="0"/>
              <a:t>Benefits of JAD</a:t>
            </a:r>
          </a:p>
        </p:txBody>
      </p:sp>
      <p:sp>
        <p:nvSpPr>
          <p:cNvPr id="68613" name="Rectangle 3"/>
          <p:cNvSpPr>
            <a:spLocks noGrp="1" noChangeArrowheads="1"/>
          </p:cNvSpPr>
          <p:nvPr>
            <p:ph type="body" idx="4294967295"/>
          </p:nvPr>
        </p:nvSpPr>
        <p:spPr/>
        <p:txBody>
          <a:bodyPr/>
          <a:lstStyle/>
          <a:p>
            <a:r>
              <a:rPr lang="en-US" altLang="en-US" sz="3500" smtClean="0"/>
              <a:t>Time is saved, compared with traditional interviewing</a:t>
            </a:r>
          </a:p>
          <a:p>
            <a:r>
              <a:rPr lang="en-US" altLang="en-US" sz="3500" smtClean="0"/>
              <a:t>Rapid development of systems</a:t>
            </a:r>
          </a:p>
          <a:p>
            <a:r>
              <a:rPr lang="en-US" altLang="en-US" sz="3500" smtClean="0"/>
              <a:t>Improved user ownership of the system</a:t>
            </a:r>
          </a:p>
          <a:p>
            <a:r>
              <a:rPr lang="en-US" altLang="en-US" sz="3500" smtClean="0"/>
              <a:t>Creative idea production is improved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73"/>
    </mc:Choice>
    <mc:Fallback xmlns="">
      <p:transition spd="slow" advTm="39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065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F33C7CBE-C99B-47EF-A7EE-EB2360896A9F}" type="slidenum">
              <a:rPr lang="en-US" altLang="en-US" sz="1000"/>
              <a:pPr>
                <a:spcBef>
                  <a:spcPct val="0"/>
                </a:spcBef>
                <a:buClrTx/>
                <a:buFontTx/>
                <a:buNone/>
              </a:pPr>
              <a:t>33</a:t>
            </a:fld>
            <a:endParaRPr lang="en-US" altLang="en-US" sz="1000"/>
          </a:p>
        </p:txBody>
      </p:sp>
      <p:sp>
        <p:nvSpPr>
          <p:cNvPr id="70660" name="Rectangle 2"/>
          <p:cNvSpPr>
            <a:spLocks noGrp="1" noChangeArrowheads="1"/>
          </p:cNvSpPr>
          <p:nvPr>
            <p:ph type="title" idx="4294967295"/>
          </p:nvPr>
        </p:nvSpPr>
        <p:spPr/>
        <p:txBody>
          <a:bodyPr/>
          <a:lstStyle/>
          <a:p>
            <a:r>
              <a:rPr lang="en-US" altLang="en-US" smtClean="0"/>
              <a:t>Drawbacks of Using JAD</a:t>
            </a:r>
          </a:p>
        </p:txBody>
      </p:sp>
      <p:sp>
        <p:nvSpPr>
          <p:cNvPr id="70661" name="Rectangle 3"/>
          <p:cNvSpPr>
            <a:spLocks noGrp="1" noChangeArrowheads="1"/>
          </p:cNvSpPr>
          <p:nvPr>
            <p:ph type="body" idx="4294967295"/>
          </p:nvPr>
        </p:nvSpPr>
        <p:spPr/>
        <p:txBody>
          <a:bodyPr/>
          <a:lstStyle/>
          <a:p>
            <a:r>
              <a:rPr lang="en-US" altLang="en-US" smtClean="0"/>
              <a:t>JAD requires a large block of time to be available for all session participants</a:t>
            </a:r>
          </a:p>
          <a:p>
            <a:r>
              <a:rPr lang="en-US" altLang="en-US" smtClean="0"/>
              <a:t>If preparation or the follow-up report is incomplete, the session may not be successful</a:t>
            </a:r>
          </a:p>
          <a:p>
            <a:r>
              <a:rPr lang="en-US" altLang="en-US" smtClean="0"/>
              <a:t>The organizational skills and culture may not be conducive to a JAD session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037"/>
    </mc:Choice>
    <mc:Fallback xmlns="">
      <p:transition spd="slow" advTm="53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270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FA713A0E-FB66-4E40-8280-89BE5D9CCA26}" type="slidenum">
              <a:rPr lang="en-US" altLang="en-US" sz="1000"/>
              <a:pPr>
                <a:spcBef>
                  <a:spcPct val="0"/>
                </a:spcBef>
                <a:buClrTx/>
                <a:buFontTx/>
                <a:buNone/>
              </a:pPr>
              <a:t>34</a:t>
            </a:fld>
            <a:endParaRPr lang="en-US" altLang="en-US" sz="1000"/>
          </a:p>
        </p:txBody>
      </p:sp>
      <p:sp>
        <p:nvSpPr>
          <p:cNvPr id="72708" name="Rectangle 2"/>
          <p:cNvSpPr>
            <a:spLocks noGrp="1" noChangeArrowheads="1"/>
          </p:cNvSpPr>
          <p:nvPr>
            <p:ph type="title" idx="4294967295"/>
          </p:nvPr>
        </p:nvSpPr>
        <p:spPr/>
        <p:txBody>
          <a:bodyPr/>
          <a:lstStyle/>
          <a:p>
            <a:r>
              <a:rPr lang="en-US" altLang="en-US" smtClean="0"/>
              <a:t>Questionnaires</a:t>
            </a:r>
          </a:p>
        </p:txBody>
      </p:sp>
      <p:sp>
        <p:nvSpPr>
          <p:cNvPr id="72709" name="Rectangle 3"/>
          <p:cNvSpPr>
            <a:spLocks noGrp="1" noChangeArrowheads="1"/>
          </p:cNvSpPr>
          <p:nvPr>
            <p:ph type="body" idx="4294967295"/>
          </p:nvPr>
        </p:nvSpPr>
        <p:spPr>
          <a:xfrm>
            <a:off x="685800" y="2017713"/>
            <a:ext cx="8269288" cy="4114800"/>
          </a:xfrm>
        </p:spPr>
        <p:txBody>
          <a:bodyPr/>
          <a:lstStyle/>
          <a:p>
            <a:pPr>
              <a:buFontTx/>
              <a:buNone/>
            </a:pPr>
            <a:r>
              <a:rPr lang="en-US" altLang="en-US" dirty="0" smtClean="0"/>
              <a:t>  Questionnaires are useful in gathering information from key organization members about:</a:t>
            </a:r>
          </a:p>
          <a:p>
            <a:pPr lvl="1"/>
            <a:r>
              <a:rPr lang="en-US" altLang="en-US" dirty="0"/>
              <a:t>Attitudes: people in the organization say they </a:t>
            </a:r>
            <a:r>
              <a:rPr lang="en-US" altLang="en-US" dirty="0" smtClean="0"/>
              <a:t>want.</a:t>
            </a:r>
          </a:p>
          <a:p>
            <a:pPr lvl="1"/>
            <a:r>
              <a:rPr lang="en-US" altLang="en-US" dirty="0"/>
              <a:t>Beliefs: what people think is actually true.</a:t>
            </a:r>
            <a:endParaRPr lang="en-US" altLang="en-US" dirty="0" smtClean="0"/>
          </a:p>
          <a:p>
            <a:pPr lvl="1"/>
            <a:r>
              <a:rPr lang="en-US" altLang="en-US" dirty="0" smtClean="0"/>
              <a:t>Behaviors : </a:t>
            </a:r>
            <a:r>
              <a:rPr lang="en-US" altLang="en-US" dirty="0">
                <a:latin typeface="Arial" panose="020B0604020202020204" pitchFamily="34" charset="0"/>
              </a:rPr>
              <a:t>what organizational members </a:t>
            </a:r>
            <a:r>
              <a:rPr lang="en-US" altLang="en-US" dirty="0" smtClean="0">
                <a:latin typeface="Arial" panose="020B0604020202020204" pitchFamily="34" charset="0"/>
              </a:rPr>
              <a:t>do.</a:t>
            </a:r>
            <a:endParaRPr lang="en-US" altLang="en-US" dirty="0" smtClean="0"/>
          </a:p>
          <a:p>
            <a:pPr lvl="1"/>
            <a:r>
              <a:rPr lang="en-US" altLang="en-US" dirty="0"/>
              <a:t>Characteristics: properties of people or things</a:t>
            </a:r>
            <a:endParaRPr lang="en-US" altLang="en-US"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723"/>
    </mc:Choice>
    <mc:Fallback xmlns="">
      <p:transition spd="slow" advTm="40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475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F60F8CA6-5943-4955-AFA1-E5B4C01D8604}" type="slidenum">
              <a:rPr lang="en-US" altLang="en-US" sz="1000"/>
              <a:pPr>
                <a:spcBef>
                  <a:spcPct val="0"/>
                </a:spcBef>
                <a:buClrTx/>
                <a:buFontTx/>
                <a:buNone/>
              </a:pPr>
              <a:t>35</a:t>
            </a:fld>
            <a:endParaRPr lang="en-US" altLang="en-US" sz="1000"/>
          </a:p>
        </p:txBody>
      </p:sp>
      <p:sp>
        <p:nvSpPr>
          <p:cNvPr id="74756" name="Rectangle 2"/>
          <p:cNvSpPr>
            <a:spLocks noGrp="1" noChangeArrowheads="1"/>
          </p:cNvSpPr>
          <p:nvPr>
            <p:ph type="title" idx="4294967295"/>
          </p:nvPr>
        </p:nvSpPr>
        <p:spPr/>
        <p:txBody>
          <a:bodyPr/>
          <a:lstStyle/>
          <a:p>
            <a:r>
              <a:rPr lang="en-US" altLang="en-US" sz="4000" smtClean="0"/>
              <a:t>Planning for the Use of Questionnaires</a:t>
            </a:r>
          </a:p>
        </p:txBody>
      </p:sp>
      <p:sp>
        <p:nvSpPr>
          <p:cNvPr id="74757" name="Rectangle 3"/>
          <p:cNvSpPr>
            <a:spLocks noGrp="1" noChangeArrowheads="1"/>
          </p:cNvSpPr>
          <p:nvPr>
            <p:ph type="body" idx="4294967295"/>
          </p:nvPr>
        </p:nvSpPr>
        <p:spPr/>
        <p:txBody>
          <a:bodyPr/>
          <a:lstStyle/>
          <a:p>
            <a:r>
              <a:rPr lang="en-US" altLang="en-US" smtClean="0"/>
              <a:t>Organization members are widely dispersed</a:t>
            </a:r>
          </a:p>
          <a:p>
            <a:r>
              <a:rPr lang="en-US" altLang="en-US" smtClean="0"/>
              <a:t>Many members are involved with the project</a:t>
            </a:r>
          </a:p>
          <a:p>
            <a:r>
              <a:rPr lang="en-US" altLang="en-US" smtClean="0"/>
              <a:t>Exploratory work is needed</a:t>
            </a:r>
          </a:p>
          <a:p>
            <a:r>
              <a:rPr lang="en-US" altLang="en-US" smtClean="0"/>
              <a:t>Problem solving prior to interviews is necessary</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049"/>
    </mc:Choice>
    <mc:Fallback xmlns="">
      <p:transition spd="slow" advTm="57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577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01B156B-C576-469D-8B22-9EF787166978}" type="slidenum">
              <a:rPr lang="en-US" altLang="en-US" sz="1000"/>
              <a:pPr>
                <a:spcBef>
                  <a:spcPct val="0"/>
                </a:spcBef>
                <a:buClrTx/>
                <a:buFontTx/>
                <a:buNone/>
              </a:pPr>
              <a:t>36</a:t>
            </a:fld>
            <a:endParaRPr lang="en-US" altLang="en-US" sz="1000"/>
          </a:p>
        </p:txBody>
      </p:sp>
      <p:sp>
        <p:nvSpPr>
          <p:cNvPr id="75780" name="Rectangle 2"/>
          <p:cNvSpPr>
            <a:spLocks noGrp="1" noChangeArrowheads="1"/>
          </p:cNvSpPr>
          <p:nvPr>
            <p:ph type="title" idx="4294967295"/>
          </p:nvPr>
        </p:nvSpPr>
        <p:spPr/>
        <p:txBody>
          <a:bodyPr/>
          <a:lstStyle/>
          <a:p>
            <a:r>
              <a:rPr lang="en-US" altLang="en-US" smtClean="0"/>
              <a:t>Question Types</a:t>
            </a:r>
          </a:p>
        </p:txBody>
      </p:sp>
      <p:sp>
        <p:nvSpPr>
          <p:cNvPr id="75781" name="Rectangle 3"/>
          <p:cNvSpPr>
            <a:spLocks noGrp="1" noChangeArrowheads="1"/>
          </p:cNvSpPr>
          <p:nvPr>
            <p:ph type="body" idx="4294967295"/>
          </p:nvPr>
        </p:nvSpPr>
        <p:spPr/>
        <p:txBody>
          <a:bodyPr/>
          <a:lstStyle/>
          <a:p>
            <a:pPr>
              <a:buFontTx/>
              <a:buNone/>
            </a:pPr>
            <a:r>
              <a:rPr lang="en-US" altLang="en-US" smtClean="0"/>
              <a:t>   Questions are designed as either:</a:t>
            </a:r>
          </a:p>
          <a:p>
            <a:pPr lvl="1"/>
            <a:r>
              <a:rPr lang="en-US" altLang="en-US" smtClean="0"/>
              <a:t>Open-ended</a:t>
            </a:r>
          </a:p>
          <a:p>
            <a:pPr lvl="2"/>
            <a:r>
              <a:rPr lang="en-US" altLang="en-US" smtClean="0"/>
              <a:t>Try to anticipate the response you will get</a:t>
            </a:r>
          </a:p>
          <a:p>
            <a:pPr lvl="2"/>
            <a:r>
              <a:rPr lang="en-US" altLang="en-US" smtClean="0"/>
              <a:t>Well suited for getting opinions</a:t>
            </a:r>
          </a:p>
          <a:p>
            <a:pPr lvl="1"/>
            <a:r>
              <a:rPr lang="en-US" altLang="en-US" smtClean="0"/>
              <a:t>Closed</a:t>
            </a:r>
          </a:p>
          <a:p>
            <a:pPr lvl="2"/>
            <a:r>
              <a:rPr lang="en-US" altLang="en-US" smtClean="0"/>
              <a:t>Use when all the options may be listed</a:t>
            </a:r>
          </a:p>
          <a:p>
            <a:pPr lvl="2"/>
            <a:r>
              <a:rPr lang="en-US" altLang="en-US" smtClean="0"/>
              <a:t>When the options are mutually exclusive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161"/>
    </mc:Choice>
    <mc:Fallback xmlns="">
      <p:transition spd="slow" advTm="4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782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99F66624-F5BF-457E-91B2-594392CBDC3D}" type="slidenum">
              <a:rPr lang="en-US" altLang="en-US" sz="1000"/>
              <a:pPr>
                <a:spcBef>
                  <a:spcPct val="0"/>
                </a:spcBef>
                <a:buClrTx/>
                <a:buFontTx/>
                <a:buNone/>
              </a:pPr>
              <a:t>37</a:t>
            </a:fld>
            <a:endParaRPr lang="en-US" altLang="en-US" sz="1000"/>
          </a:p>
        </p:txBody>
      </p:sp>
      <p:sp>
        <p:nvSpPr>
          <p:cNvPr id="77828" name="Rectangle 2"/>
          <p:cNvSpPr>
            <a:spLocks noGrp="1" noChangeArrowheads="1"/>
          </p:cNvSpPr>
          <p:nvPr>
            <p:ph type="title" idx="4294967295"/>
          </p:nvPr>
        </p:nvSpPr>
        <p:spPr/>
        <p:txBody>
          <a:bodyPr/>
          <a:lstStyle/>
          <a:p>
            <a:r>
              <a:rPr lang="en-US" altLang="en-US" sz="2800" smtClean="0"/>
              <a:t>Trade-offs between the Use of Open-Ended and Closed Questions on Questionnaires </a:t>
            </a:r>
            <a:r>
              <a:rPr lang="en-US" altLang="en-US" sz="2400" smtClean="0"/>
              <a:t>(Figure 4.12)</a:t>
            </a:r>
          </a:p>
        </p:txBody>
      </p:sp>
      <p:pic>
        <p:nvPicPr>
          <p:cNvPr id="778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57400"/>
            <a:ext cx="67056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725"/>
    </mc:Choice>
    <mc:Fallback xmlns="">
      <p:transition spd="slow" advTm="50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7885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76A97E9E-3AB7-4199-88EC-DB32E95B4A5A}" type="slidenum">
              <a:rPr lang="en-US" altLang="en-US" sz="1000"/>
              <a:pPr>
                <a:spcBef>
                  <a:spcPct val="0"/>
                </a:spcBef>
                <a:buClrTx/>
                <a:buFontTx/>
                <a:buNone/>
              </a:pPr>
              <a:t>38</a:t>
            </a:fld>
            <a:endParaRPr lang="en-US" altLang="en-US" sz="1000"/>
          </a:p>
        </p:txBody>
      </p:sp>
      <p:sp>
        <p:nvSpPr>
          <p:cNvPr id="78852" name="Rectangle 2"/>
          <p:cNvSpPr>
            <a:spLocks noGrp="1" noChangeArrowheads="1"/>
          </p:cNvSpPr>
          <p:nvPr>
            <p:ph type="title" idx="4294967295"/>
          </p:nvPr>
        </p:nvSpPr>
        <p:spPr/>
        <p:txBody>
          <a:bodyPr/>
          <a:lstStyle/>
          <a:p>
            <a:r>
              <a:rPr lang="en-US" altLang="en-US" smtClean="0"/>
              <a:t>Questionnaire Language</a:t>
            </a:r>
          </a:p>
        </p:txBody>
      </p:sp>
      <p:sp>
        <p:nvSpPr>
          <p:cNvPr id="78853" name="Rectangle 4"/>
          <p:cNvSpPr>
            <a:spLocks noGrp="1" noChangeArrowheads="1"/>
          </p:cNvSpPr>
          <p:nvPr>
            <p:ph type="body" idx="4294967295"/>
          </p:nvPr>
        </p:nvSpPr>
        <p:spPr/>
        <p:txBody>
          <a:bodyPr/>
          <a:lstStyle/>
          <a:p>
            <a:pPr>
              <a:lnSpc>
                <a:spcPct val="80000"/>
              </a:lnSpc>
            </a:pPr>
            <a:r>
              <a:rPr lang="en-US" altLang="en-US" sz="2800" dirty="0" smtClean="0"/>
              <a:t>Simple</a:t>
            </a:r>
          </a:p>
          <a:p>
            <a:pPr>
              <a:lnSpc>
                <a:spcPct val="80000"/>
              </a:lnSpc>
            </a:pPr>
            <a:r>
              <a:rPr lang="en-US" altLang="en-US" sz="2800" dirty="0" smtClean="0"/>
              <a:t>Specific</a:t>
            </a:r>
          </a:p>
          <a:p>
            <a:pPr>
              <a:lnSpc>
                <a:spcPct val="80000"/>
              </a:lnSpc>
            </a:pPr>
            <a:r>
              <a:rPr lang="en-US" altLang="en-US" sz="2800" dirty="0" smtClean="0"/>
              <a:t>Short</a:t>
            </a:r>
          </a:p>
          <a:p>
            <a:pPr>
              <a:lnSpc>
                <a:spcPct val="80000"/>
              </a:lnSpc>
            </a:pPr>
            <a:r>
              <a:rPr lang="en-US" altLang="en-US" sz="2800" dirty="0" smtClean="0"/>
              <a:t>Not patronizing</a:t>
            </a:r>
          </a:p>
          <a:p>
            <a:pPr>
              <a:lnSpc>
                <a:spcPct val="80000"/>
              </a:lnSpc>
            </a:pPr>
            <a:r>
              <a:rPr lang="en-US" altLang="en-US" sz="2800" dirty="0" smtClean="0"/>
              <a:t>Free of bias</a:t>
            </a:r>
          </a:p>
          <a:p>
            <a:pPr>
              <a:lnSpc>
                <a:spcPct val="80000"/>
              </a:lnSpc>
            </a:pPr>
            <a:r>
              <a:rPr lang="en-US" altLang="en-US" sz="2800" dirty="0" smtClean="0"/>
              <a:t>Addressed to those who are knowledgeable</a:t>
            </a:r>
          </a:p>
          <a:p>
            <a:pPr>
              <a:lnSpc>
                <a:spcPct val="80000"/>
              </a:lnSpc>
            </a:pPr>
            <a:r>
              <a:rPr lang="en-US" altLang="en-US" sz="2800" dirty="0" smtClean="0"/>
              <a:t>Technically accurate</a:t>
            </a:r>
          </a:p>
          <a:p>
            <a:pPr>
              <a:lnSpc>
                <a:spcPct val="80000"/>
              </a:lnSpc>
            </a:pPr>
            <a:r>
              <a:rPr lang="en-US" altLang="en-US" sz="2800" dirty="0" smtClean="0"/>
              <a:t>Appropriate for the reading level of the respondent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689"/>
    </mc:Choice>
    <mc:Fallback xmlns="">
      <p:transition spd="slow" advTm="53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8089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73ABF77C-C038-48B2-9918-9EDCB9654993}" type="slidenum">
              <a:rPr lang="en-US" altLang="en-US" sz="1000"/>
              <a:pPr>
                <a:spcBef>
                  <a:spcPct val="0"/>
                </a:spcBef>
                <a:buClrTx/>
                <a:buFontTx/>
                <a:buNone/>
              </a:pPr>
              <a:t>39</a:t>
            </a:fld>
            <a:endParaRPr lang="en-US" altLang="en-US" sz="1000"/>
          </a:p>
        </p:txBody>
      </p:sp>
      <p:sp>
        <p:nvSpPr>
          <p:cNvPr id="80900" name="Rectangle 2"/>
          <p:cNvSpPr>
            <a:spLocks noGrp="1" noChangeArrowheads="1"/>
          </p:cNvSpPr>
          <p:nvPr>
            <p:ph type="title" idx="4294967295"/>
          </p:nvPr>
        </p:nvSpPr>
        <p:spPr/>
        <p:txBody>
          <a:bodyPr/>
          <a:lstStyle/>
          <a:p>
            <a:r>
              <a:rPr lang="en-US" altLang="en-US" smtClean="0"/>
              <a:t>Measurement Scales</a:t>
            </a:r>
          </a:p>
        </p:txBody>
      </p:sp>
      <p:sp>
        <p:nvSpPr>
          <p:cNvPr id="80901" name="Rectangle 3"/>
          <p:cNvSpPr>
            <a:spLocks noGrp="1" noChangeArrowheads="1"/>
          </p:cNvSpPr>
          <p:nvPr>
            <p:ph type="body" idx="4294967295"/>
          </p:nvPr>
        </p:nvSpPr>
        <p:spPr/>
        <p:txBody>
          <a:bodyPr/>
          <a:lstStyle/>
          <a:p>
            <a:r>
              <a:rPr lang="en-US" altLang="en-US" smtClean="0"/>
              <a:t>The two different forms of measurement scales are:</a:t>
            </a:r>
          </a:p>
          <a:p>
            <a:pPr lvl="1"/>
            <a:r>
              <a:rPr lang="en-US" altLang="en-US" smtClean="0"/>
              <a:t>Nominal</a:t>
            </a:r>
          </a:p>
          <a:p>
            <a:pPr lvl="1"/>
            <a:r>
              <a:rPr lang="en-US" altLang="en-US" smtClean="0"/>
              <a:t>Interval</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58"/>
    </mc:Choice>
    <mc:Fallback xmlns="">
      <p:transition spd="slow" advTm="20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048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1A793381-05F1-4A26-9A0C-7381623EDE56}" type="slidenum">
              <a:rPr lang="en-US" altLang="en-US" sz="1000"/>
              <a:pPr>
                <a:spcBef>
                  <a:spcPct val="0"/>
                </a:spcBef>
                <a:buClrTx/>
                <a:buFontTx/>
                <a:buNone/>
              </a:pPr>
              <a:t>4</a:t>
            </a:fld>
            <a:endParaRPr lang="en-US" altLang="en-US" sz="1000"/>
          </a:p>
        </p:txBody>
      </p:sp>
      <p:sp>
        <p:nvSpPr>
          <p:cNvPr id="20484" name="Rectangle 2"/>
          <p:cNvSpPr>
            <a:spLocks noGrp="1" noChangeArrowheads="1"/>
          </p:cNvSpPr>
          <p:nvPr>
            <p:ph type="title" idx="4294967295"/>
          </p:nvPr>
        </p:nvSpPr>
        <p:spPr/>
        <p:txBody>
          <a:bodyPr/>
          <a:lstStyle/>
          <a:p>
            <a:r>
              <a:rPr lang="en-US" altLang="en-US" smtClean="0"/>
              <a:t>Interviewing</a:t>
            </a:r>
          </a:p>
        </p:txBody>
      </p:sp>
      <p:sp>
        <p:nvSpPr>
          <p:cNvPr id="20485" name="Rectangle 3"/>
          <p:cNvSpPr>
            <a:spLocks noGrp="1" noChangeArrowheads="1"/>
          </p:cNvSpPr>
          <p:nvPr>
            <p:ph type="body" idx="4294967295"/>
          </p:nvPr>
        </p:nvSpPr>
        <p:spPr/>
        <p:txBody>
          <a:bodyPr/>
          <a:lstStyle/>
          <a:p>
            <a:pPr>
              <a:lnSpc>
                <a:spcPct val="90000"/>
              </a:lnSpc>
            </a:pPr>
            <a:r>
              <a:rPr lang="en-US" altLang="en-US" dirty="0" smtClean="0"/>
              <a:t>Interviewing is an important method for collecting data on human and system information requirements</a:t>
            </a:r>
          </a:p>
          <a:p>
            <a:pPr>
              <a:lnSpc>
                <a:spcPct val="90000"/>
              </a:lnSpc>
            </a:pPr>
            <a:r>
              <a:rPr lang="en-US" altLang="en-US" dirty="0" smtClean="0"/>
              <a:t>Interviews reveal information about:</a:t>
            </a:r>
          </a:p>
          <a:p>
            <a:pPr lvl="2">
              <a:lnSpc>
                <a:spcPct val="90000"/>
              </a:lnSpc>
              <a:buClr>
                <a:srgbClr val="E21738"/>
              </a:buClr>
            </a:pPr>
            <a:r>
              <a:rPr lang="en-US" altLang="en-US" dirty="0" smtClean="0"/>
              <a:t>Interviewee opinions</a:t>
            </a:r>
          </a:p>
          <a:p>
            <a:pPr lvl="2">
              <a:lnSpc>
                <a:spcPct val="90000"/>
              </a:lnSpc>
              <a:buClr>
                <a:srgbClr val="E21738"/>
              </a:buClr>
            </a:pPr>
            <a:r>
              <a:rPr lang="en-US" altLang="en-US" dirty="0" smtClean="0"/>
              <a:t>Interviewee feelings</a:t>
            </a:r>
          </a:p>
          <a:p>
            <a:pPr lvl="2">
              <a:lnSpc>
                <a:spcPct val="90000"/>
              </a:lnSpc>
              <a:buClr>
                <a:srgbClr val="E21738"/>
              </a:buClr>
            </a:pPr>
            <a:r>
              <a:rPr lang="en-US" altLang="en-US" dirty="0" smtClean="0"/>
              <a:t>Goals</a:t>
            </a:r>
          </a:p>
          <a:p>
            <a:pPr lvl="2">
              <a:lnSpc>
                <a:spcPct val="90000"/>
              </a:lnSpc>
              <a:buClr>
                <a:srgbClr val="E21738"/>
              </a:buClr>
            </a:pPr>
            <a:r>
              <a:rPr lang="en-US" altLang="en-US" dirty="0" smtClean="0"/>
              <a:t>Key HCI concerns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617"/>
    </mc:Choice>
    <mc:Fallback xmlns="">
      <p:transition spd="slow" advTm="37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8294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8D4FB939-C455-41CF-A69B-DC401D77C23F}" type="slidenum">
              <a:rPr lang="en-US" altLang="en-US" sz="1000"/>
              <a:pPr>
                <a:spcBef>
                  <a:spcPct val="0"/>
                </a:spcBef>
                <a:buClrTx/>
                <a:buFontTx/>
                <a:buNone/>
              </a:pPr>
              <a:t>40</a:t>
            </a:fld>
            <a:endParaRPr lang="en-US" altLang="en-US" sz="1000"/>
          </a:p>
        </p:txBody>
      </p:sp>
      <p:sp>
        <p:nvSpPr>
          <p:cNvPr id="82948" name="Rectangle 2"/>
          <p:cNvSpPr>
            <a:spLocks noGrp="1" noChangeArrowheads="1"/>
          </p:cNvSpPr>
          <p:nvPr>
            <p:ph type="title" idx="4294967295"/>
          </p:nvPr>
        </p:nvSpPr>
        <p:spPr/>
        <p:txBody>
          <a:bodyPr/>
          <a:lstStyle/>
          <a:p>
            <a:r>
              <a:rPr lang="en-US" altLang="en-US" smtClean="0"/>
              <a:t>Nominal Scales</a:t>
            </a:r>
          </a:p>
        </p:txBody>
      </p:sp>
      <p:sp>
        <p:nvSpPr>
          <p:cNvPr id="82949" name="Rectangle 3"/>
          <p:cNvSpPr>
            <a:spLocks noGrp="1" noChangeArrowheads="1"/>
          </p:cNvSpPr>
          <p:nvPr>
            <p:ph type="body" idx="4294967295"/>
          </p:nvPr>
        </p:nvSpPr>
        <p:spPr/>
        <p:txBody>
          <a:bodyPr/>
          <a:lstStyle/>
          <a:p>
            <a:r>
              <a:rPr lang="en-US" altLang="en-US" smtClean="0"/>
              <a:t>Nominal scales are used to classify things</a:t>
            </a:r>
          </a:p>
          <a:p>
            <a:r>
              <a:rPr lang="en-US" altLang="en-US" smtClean="0"/>
              <a:t>It is the weakest form of measurement</a:t>
            </a:r>
          </a:p>
          <a:p>
            <a:r>
              <a:rPr lang="en-US" altLang="en-US" smtClean="0"/>
              <a:t>Data may be totaled</a:t>
            </a:r>
          </a:p>
        </p:txBody>
      </p:sp>
      <p:sp>
        <p:nvSpPr>
          <p:cNvPr id="82950" name="Text Box 4"/>
          <p:cNvSpPr txBox="1">
            <a:spLocks noChangeArrowheads="1"/>
          </p:cNvSpPr>
          <p:nvPr/>
        </p:nvSpPr>
        <p:spPr bwMode="auto">
          <a:xfrm>
            <a:off x="2362200" y="4343400"/>
            <a:ext cx="4659313" cy="1774825"/>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lnSpc>
                <a:spcPct val="70000"/>
              </a:lnSpc>
              <a:spcBef>
                <a:spcPct val="50000"/>
              </a:spcBef>
              <a:buClrTx/>
              <a:buFontTx/>
              <a:buNone/>
            </a:pPr>
            <a:r>
              <a:rPr lang="en-US" altLang="en-US" sz="2000">
                <a:solidFill>
                  <a:schemeClr val="tx2"/>
                </a:solidFill>
                <a:latin typeface="Times New Roman" panose="02020603050405020304" pitchFamily="18" charset="0"/>
              </a:rPr>
              <a:t>What type of software do you use the most?</a:t>
            </a:r>
          </a:p>
          <a:p>
            <a:pPr>
              <a:lnSpc>
                <a:spcPct val="70000"/>
              </a:lnSpc>
              <a:spcBef>
                <a:spcPct val="50000"/>
              </a:spcBef>
              <a:buClrTx/>
              <a:buFontTx/>
              <a:buNone/>
            </a:pPr>
            <a:r>
              <a:rPr lang="en-US" altLang="en-US" sz="2000">
                <a:solidFill>
                  <a:schemeClr val="tx2"/>
                </a:solidFill>
                <a:latin typeface="Times New Roman" panose="02020603050405020304" pitchFamily="18" charset="0"/>
              </a:rPr>
              <a:t>1 = Word Processor</a:t>
            </a:r>
          </a:p>
          <a:p>
            <a:pPr>
              <a:lnSpc>
                <a:spcPct val="70000"/>
              </a:lnSpc>
              <a:spcBef>
                <a:spcPct val="50000"/>
              </a:spcBef>
              <a:buClrTx/>
              <a:buFontTx/>
              <a:buNone/>
            </a:pPr>
            <a:r>
              <a:rPr lang="en-US" altLang="en-US" sz="2000">
                <a:solidFill>
                  <a:schemeClr val="tx2"/>
                </a:solidFill>
                <a:latin typeface="Times New Roman" panose="02020603050405020304" pitchFamily="18" charset="0"/>
              </a:rPr>
              <a:t>2 = Spreadsheet</a:t>
            </a:r>
          </a:p>
          <a:p>
            <a:pPr>
              <a:lnSpc>
                <a:spcPct val="70000"/>
              </a:lnSpc>
              <a:spcBef>
                <a:spcPct val="50000"/>
              </a:spcBef>
              <a:buClrTx/>
              <a:buFontTx/>
              <a:buNone/>
            </a:pPr>
            <a:r>
              <a:rPr lang="en-US" altLang="en-US" sz="2000">
                <a:solidFill>
                  <a:schemeClr val="tx2"/>
                </a:solidFill>
                <a:latin typeface="Times New Roman" panose="02020603050405020304" pitchFamily="18" charset="0"/>
              </a:rPr>
              <a:t>3 = Database</a:t>
            </a:r>
          </a:p>
          <a:p>
            <a:pPr>
              <a:lnSpc>
                <a:spcPct val="70000"/>
              </a:lnSpc>
              <a:spcBef>
                <a:spcPct val="50000"/>
              </a:spcBef>
              <a:buClrTx/>
              <a:buFontTx/>
              <a:buNone/>
            </a:pPr>
            <a:r>
              <a:rPr lang="en-US" altLang="en-US" sz="2000">
                <a:solidFill>
                  <a:schemeClr val="tx2"/>
                </a:solidFill>
                <a:latin typeface="Times New Roman" panose="02020603050405020304" pitchFamily="18" charset="0"/>
              </a:rPr>
              <a:t>4 = An Email Program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298"/>
    </mc:Choice>
    <mc:Fallback xmlns="">
      <p:transition spd="slow" advTm="3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8397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FAD69D58-9ACD-418C-AD50-F9D5FDFAB9E9}" type="slidenum">
              <a:rPr lang="en-US" altLang="en-US" sz="1000"/>
              <a:pPr>
                <a:spcBef>
                  <a:spcPct val="0"/>
                </a:spcBef>
                <a:buClrTx/>
                <a:buFontTx/>
                <a:buNone/>
              </a:pPr>
              <a:t>41</a:t>
            </a:fld>
            <a:endParaRPr lang="en-US" altLang="en-US" sz="1000"/>
          </a:p>
        </p:txBody>
      </p:sp>
      <p:sp>
        <p:nvSpPr>
          <p:cNvPr id="83972" name="Rectangle 2"/>
          <p:cNvSpPr>
            <a:spLocks noGrp="1" noChangeArrowheads="1"/>
          </p:cNvSpPr>
          <p:nvPr>
            <p:ph type="title" idx="4294967295"/>
          </p:nvPr>
        </p:nvSpPr>
        <p:spPr/>
        <p:txBody>
          <a:bodyPr/>
          <a:lstStyle/>
          <a:p>
            <a:r>
              <a:rPr lang="en-US" altLang="en-US" smtClean="0"/>
              <a:t>Interval Scales</a:t>
            </a:r>
          </a:p>
        </p:txBody>
      </p:sp>
      <p:sp>
        <p:nvSpPr>
          <p:cNvPr id="83973" name="Rectangle 3"/>
          <p:cNvSpPr>
            <a:spLocks noGrp="1" noChangeArrowheads="1"/>
          </p:cNvSpPr>
          <p:nvPr>
            <p:ph type="body" idx="4294967295"/>
          </p:nvPr>
        </p:nvSpPr>
        <p:spPr/>
        <p:txBody>
          <a:bodyPr/>
          <a:lstStyle/>
          <a:p>
            <a:r>
              <a:rPr lang="en-US" altLang="en-US" sz="2800" smtClean="0"/>
              <a:t>An interval scale is used when the intervals are equal</a:t>
            </a:r>
          </a:p>
          <a:p>
            <a:r>
              <a:rPr lang="en-US" altLang="en-US" sz="2800" smtClean="0"/>
              <a:t>There is no absolute zero</a:t>
            </a:r>
          </a:p>
          <a:p>
            <a:r>
              <a:rPr lang="en-US" altLang="en-US" sz="2800" smtClean="0"/>
              <a:t>Examples of interval scales include the Fahrenheit or Centigrade scale</a:t>
            </a:r>
          </a:p>
          <a:p>
            <a:endParaRPr lang="en-US" altLang="en-US" sz="2800" smtClean="0"/>
          </a:p>
          <a:p>
            <a:endParaRPr lang="en-US" altLang="en-US" smtClean="0"/>
          </a:p>
          <a:p>
            <a:endParaRPr lang="en-US" altLang="en-US" smtClean="0"/>
          </a:p>
        </p:txBody>
      </p:sp>
      <p:sp>
        <p:nvSpPr>
          <p:cNvPr id="83974" name="Text Box 4"/>
          <p:cNvSpPr txBox="1">
            <a:spLocks noChangeArrowheads="1"/>
          </p:cNvSpPr>
          <p:nvPr/>
        </p:nvSpPr>
        <p:spPr bwMode="auto">
          <a:xfrm>
            <a:off x="1600200" y="4648200"/>
            <a:ext cx="6878638" cy="1409700"/>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lnSpc>
                <a:spcPct val="70000"/>
              </a:lnSpc>
              <a:spcBef>
                <a:spcPct val="50000"/>
              </a:spcBef>
              <a:buClrTx/>
              <a:buFontTx/>
              <a:buNone/>
            </a:pPr>
            <a:r>
              <a:rPr lang="en-US" altLang="en-US" sz="2000">
                <a:solidFill>
                  <a:schemeClr val="tx2"/>
                </a:solidFill>
                <a:latin typeface="Times New Roman" panose="02020603050405020304" pitchFamily="18" charset="0"/>
              </a:rPr>
              <a:t>How useful is the support given by the Technical Support Group?</a:t>
            </a:r>
          </a:p>
          <a:p>
            <a:pPr>
              <a:lnSpc>
                <a:spcPct val="70000"/>
              </a:lnSpc>
              <a:spcBef>
                <a:spcPct val="50000"/>
              </a:spcBef>
              <a:buClrTx/>
              <a:buFontTx/>
              <a:buNone/>
            </a:pPr>
            <a:r>
              <a:rPr lang="en-US" altLang="en-US" sz="2000">
                <a:solidFill>
                  <a:schemeClr val="tx2"/>
                </a:solidFill>
                <a:latin typeface="Times New Roman" panose="02020603050405020304" pitchFamily="18" charset="0"/>
              </a:rPr>
              <a:t>NOT USEFUL				         EXTREMELY</a:t>
            </a:r>
          </a:p>
          <a:p>
            <a:pPr>
              <a:lnSpc>
                <a:spcPct val="70000"/>
              </a:lnSpc>
              <a:spcBef>
                <a:spcPct val="50000"/>
              </a:spcBef>
              <a:buClrTx/>
              <a:buFontTx/>
              <a:buNone/>
            </a:pPr>
            <a:r>
              <a:rPr lang="en-US" altLang="en-US" sz="2000">
                <a:solidFill>
                  <a:schemeClr val="tx2"/>
                </a:solidFill>
                <a:latin typeface="Times New Roman" panose="02020603050405020304" pitchFamily="18" charset="0"/>
              </a:rPr>
              <a:t>     AT ALL					USEFUL</a:t>
            </a:r>
          </a:p>
          <a:p>
            <a:pPr>
              <a:lnSpc>
                <a:spcPct val="70000"/>
              </a:lnSpc>
              <a:spcBef>
                <a:spcPct val="50000"/>
              </a:spcBef>
              <a:buClrTx/>
              <a:buFontTx/>
              <a:buNone/>
            </a:pPr>
            <a:r>
              <a:rPr lang="en-US" altLang="en-US" sz="2000">
                <a:solidFill>
                  <a:schemeClr val="tx2"/>
                </a:solidFill>
                <a:latin typeface="Times New Roman" panose="02020603050405020304" pitchFamily="18" charset="0"/>
              </a:rPr>
              <a:t>            1                  2                   3                   4                   5</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389"/>
    </mc:Choice>
    <mc:Fallback xmlns="">
      <p:transition spd="slow" advTm="4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8601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A1316984-D26B-44C6-B285-1191AFF36247}" type="slidenum">
              <a:rPr lang="en-US" altLang="en-US" sz="1000"/>
              <a:pPr>
                <a:spcBef>
                  <a:spcPct val="0"/>
                </a:spcBef>
                <a:buClrTx/>
                <a:buFontTx/>
                <a:buNone/>
              </a:pPr>
              <a:t>42</a:t>
            </a:fld>
            <a:endParaRPr lang="en-US" altLang="en-US" sz="1000"/>
          </a:p>
        </p:txBody>
      </p:sp>
      <p:sp>
        <p:nvSpPr>
          <p:cNvPr id="86020" name="Rectangle 2"/>
          <p:cNvSpPr>
            <a:spLocks noGrp="1" noChangeArrowheads="1"/>
          </p:cNvSpPr>
          <p:nvPr>
            <p:ph type="title" idx="4294967295"/>
          </p:nvPr>
        </p:nvSpPr>
        <p:spPr/>
        <p:txBody>
          <a:bodyPr/>
          <a:lstStyle/>
          <a:p>
            <a:r>
              <a:rPr lang="en-US" altLang="en-US" smtClean="0"/>
              <a:t>Validity and Reliability</a:t>
            </a:r>
          </a:p>
        </p:txBody>
      </p:sp>
      <p:sp>
        <p:nvSpPr>
          <p:cNvPr id="86021" name="Rectangle 3"/>
          <p:cNvSpPr>
            <a:spLocks noGrp="1" noChangeArrowheads="1"/>
          </p:cNvSpPr>
          <p:nvPr>
            <p:ph type="body" idx="4294967295"/>
          </p:nvPr>
        </p:nvSpPr>
        <p:spPr>
          <a:xfrm>
            <a:off x="533400" y="2057400"/>
            <a:ext cx="8458200" cy="3886200"/>
          </a:xfrm>
        </p:spPr>
        <p:txBody>
          <a:bodyPr/>
          <a:lstStyle/>
          <a:p>
            <a:pPr>
              <a:lnSpc>
                <a:spcPct val="90000"/>
              </a:lnSpc>
            </a:pPr>
            <a:r>
              <a:rPr lang="en-US" altLang="en-US" dirty="0" smtClean="0"/>
              <a:t>Reliability of scales refers to consistency in response—getting the same results if the same questionnaire was administered again under the same conditions</a:t>
            </a:r>
          </a:p>
          <a:p>
            <a:pPr>
              <a:lnSpc>
                <a:spcPct val="90000"/>
              </a:lnSpc>
            </a:pPr>
            <a:r>
              <a:rPr lang="en-US" altLang="en-US" dirty="0" smtClean="0"/>
              <a:t>Validity is the degree to which the question measures what the analyst intends to measure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573"/>
    </mc:Choice>
    <mc:Fallback xmlns="">
      <p:transition spd="slow" advTm="52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8806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67D2165B-7A51-4CAF-B0BB-873B9DBC0C8F}" type="slidenum">
              <a:rPr lang="en-US" altLang="en-US" sz="1000"/>
              <a:pPr>
                <a:spcBef>
                  <a:spcPct val="0"/>
                </a:spcBef>
                <a:buClrTx/>
                <a:buFontTx/>
                <a:buNone/>
              </a:pPr>
              <a:t>43</a:t>
            </a:fld>
            <a:endParaRPr lang="en-US" altLang="en-US" sz="1000"/>
          </a:p>
        </p:txBody>
      </p:sp>
      <p:sp>
        <p:nvSpPr>
          <p:cNvPr id="88068" name="Rectangle 2"/>
          <p:cNvSpPr>
            <a:spLocks noGrp="1" noChangeArrowheads="1"/>
          </p:cNvSpPr>
          <p:nvPr>
            <p:ph type="title" idx="4294967295"/>
          </p:nvPr>
        </p:nvSpPr>
        <p:spPr/>
        <p:txBody>
          <a:bodyPr/>
          <a:lstStyle/>
          <a:p>
            <a:r>
              <a:rPr lang="en-US" altLang="en-US" smtClean="0"/>
              <a:t>Problems with Scales </a:t>
            </a:r>
          </a:p>
        </p:txBody>
      </p:sp>
      <p:sp>
        <p:nvSpPr>
          <p:cNvPr id="88069" name="Rectangle 3"/>
          <p:cNvSpPr>
            <a:spLocks noGrp="1" noChangeArrowheads="1"/>
          </p:cNvSpPr>
          <p:nvPr>
            <p:ph type="body" idx="4294967295"/>
          </p:nvPr>
        </p:nvSpPr>
        <p:spPr/>
        <p:txBody>
          <a:bodyPr/>
          <a:lstStyle/>
          <a:p>
            <a:r>
              <a:rPr lang="en-US" altLang="en-US" dirty="0" smtClean="0"/>
              <a:t>Leniency</a:t>
            </a:r>
          </a:p>
          <a:p>
            <a:r>
              <a:rPr lang="en-US" altLang="en-US" dirty="0" smtClean="0"/>
              <a:t>Central tendency</a:t>
            </a:r>
          </a:p>
          <a:p>
            <a:r>
              <a:rPr lang="en-US" altLang="en-US" dirty="0" smtClean="0"/>
              <a:t>Halo effect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37"/>
    </mc:Choice>
    <mc:Fallback xmlns="">
      <p:transition spd="slow" advTm="1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9011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423522DE-20EC-4691-87CD-788D3C321A58}" type="slidenum">
              <a:rPr lang="en-US" altLang="en-US" sz="1000"/>
              <a:pPr>
                <a:spcBef>
                  <a:spcPct val="0"/>
                </a:spcBef>
                <a:buClrTx/>
                <a:buFontTx/>
                <a:buNone/>
              </a:pPr>
              <a:t>44</a:t>
            </a:fld>
            <a:endParaRPr lang="en-US" altLang="en-US" sz="1000"/>
          </a:p>
        </p:txBody>
      </p:sp>
      <p:sp>
        <p:nvSpPr>
          <p:cNvPr id="90116" name="Rectangle 2"/>
          <p:cNvSpPr>
            <a:spLocks noGrp="1" noChangeArrowheads="1"/>
          </p:cNvSpPr>
          <p:nvPr>
            <p:ph type="title" idx="4294967295"/>
          </p:nvPr>
        </p:nvSpPr>
        <p:spPr/>
        <p:txBody>
          <a:bodyPr/>
          <a:lstStyle/>
          <a:p>
            <a:r>
              <a:rPr lang="en-US" altLang="en-US" smtClean="0"/>
              <a:t>Leniency</a:t>
            </a:r>
          </a:p>
        </p:txBody>
      </p:sp>
      <p:sp>
        <p:nvSpPr>
          <p:cNvPr id="90117" name="Rectangle 3"/>
          <p:cNvSpPr>
            <a:spLocks noGrp="1" noChangeArrowheads="1"/>
          </p:cNvSpPr>
          <p:nvPr>
            <p:ph type="body" idx="4294967295"/>
          </p:nvPr>
        </p:nvSpPr>
        <p:spPr/>
        <p:txBody>
          <a:bodyPr/>
          <a:lstStyle/>
          <a:p>
            <a:r>
              <a:rPr lang="en-US" altLang="en-US" dirty="0" smtClean="0"/>
              <a:t>Caused by easy raters</a:t>
            </a:r>
          </a:p>
          <a:p>
            <a:pPr lvl="1"/>
            <a:r>
              <a:rPr lang="en-US" altLang="en-US" dirty="0" smtClean="0"/>
              <a:t>Solution is to move the “average” category to the left or right of center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24"/>
    </mc:Choice>
    <mc:Fallback xmlns="">
      <p:transition spd="slow" advTm="26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9113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1A8A05B4-C192-4619-9FCC-70C86B344C39}" type="slidenum">
              <a:rPr lang="en-US" altLang="en-US" sz="1000"/>
              <a:pPr>
                <a:spcBef>
                  <a:spcPct val="0"/>
                </a:spcBef>
                <a:buClrTx/>
                <a:buFontTx/>
                <a:buNone/>
              </a:pPr>
              <a:t>45</a:t>
            </a:fld>
            <a:endParaRPr lang="en-US" altLang="en-US" sz="1000"/>
          </a:p>
        </p:txBody>
      </p:sp>
      <p:sp>
        <p:nvSpPr>
          <p:cNvPr id="91140" name="Rectangle 2"/>
          <p:cNvSpPr>
            <a:spLocks noGrp="1" noChangeArrowheads="1"/>
          </p:cNvSpPr>
          <p:nvPr>
            <p:ph type="title" idx="4294967295"/>
          </p:nvPr>
        </p:nvSpPr>
        <p:spPr/>
        <p:txBody>
          <a:bodyPr/>
          <a:lstStyle/>
          <a:p>
            <a:r>
              <a:rPr lang="en-US" altLang="en-US" smtClean="0"/>
              <a:t>Central Tendency</a:t>
            </a:r>
          </a:p>
        </p:txBody>
      </p:sp>
      <p:sp>
        <p:nvSpPr>
          <p:cNvPr id="91141" name="Rectangle 3"/>
          <p:cNvSpPr>
            <a:spLocks noGrp="1" noChangeArrowheads="1"/>
          </p:cNvSpPr>
          <p:nvPr>
            <p:ph type="body" idx="4294967295"/>
          </p:nvPr>
        </p:nvSpPr>
        <p:spPr/>
        <p:txBody>
          <a:bodyPr/>
          <a:lstStyle/>
          <a:p>
            <a:r>
              <a:rPr lang="en-US" altLang="en-US" smtClean="0"/>
              <a:t>Central tendency occurs when respondents rate everything as average</a:t>
            </a:r>
          </a:p>
          <a:p>
            <a:pPr lvl="1"/>
            <a:r>
              <a:rPr lang="en-US" altLang="en-US" smtClean="0"/>
              <a:t>Improve by making the differences smaller at the two ends</a:t>
            </a:r>
          </a:p>
          <a:p>
            <a:pPr lvl="1"/>
            <a:r>
              <a:rPr lang="en-US" altLang="en-US" smtClean="0"/>
              <a:t>Adjust the strength of the descriptors</a:t>
            </a:r>
          </a:p>
          <a:p>
            <a:pPr lvl="1"/>
            <a:r>
              <a:rPr lang="en-US" altLang="en-US" smtClean="0"/>
              <a:t>Create a scale with more points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078"/>
    </mc:Choice>
    <mc:Fallback xmlns="">
      <p:transition spd="slow" advTm="4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9216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E60C0AEB-E7DF-47DD-B9C0-B03DD024CC0D}" type="slidenum">
              <a:rPr lang="en-US" altLang="en-US" sz="1000"/>
              <a:pPr>
                <a:spcBef>
                  <a:spcPct val="0"/>
                </a:spcBef>
                <a:buClrTx/>
                <a:buFontTx/>
                <a:buNone/>
              </a:pPr>
              <a:t>46</a:t>
            </a:fld>
            <a:endParaRPr lang="en-US" altLang="en-US" sz="1000"/>
          </a:p>
        </p:txBody>
      </p:sp>
      <p:sp>
        <p:nvSpPr>
          <p:cNvPr id="92164" name="Rectangle 2"/>
          <p:cNvSpPr>
            <a:spLocks noGrp="1" noChangeArrowheads="1"/>
          </p:cNvSpPr>
          <p:nvPr>
            <p:ph type="title" idx="4294967295"/>
          </p:nvPr>
        </p:nvSpPr>
        <p:spPr/>
        <p:txBody>
          <a:bodyPr/>
          <a:lstStyle/>
          <a:p>
            <a:r>
              <a:rPr lang="en-US" altLang="en-US" smtClean="0"/>
              <a:t>Halo Effect</a:t>
            </a:r>
          </a:p>
        </p:txBody>
      </p:sp>
      <p:sp>
        <p:nvSpPr>
          <p:cNvPr id="92165" name="Rectangle 3"/>
          <p:cNvSpPr>
            <a:spLocks noGrp="1" noChangeArrowheads="1"/>
          </p:cNvSpPr>
          <p:nvPr>
            <p:ph type="body" idx="4294967295"/>
          </p:nvPr>
        </p:nvSpPr>
        <p:spPr/>
        <p:txBody>
          <a:bodyPr/>
          <a:lstStyle/>
          <a:p>
            <a:r>
              <a:rPr lang="en-US" altLang="en-US" dirty="0" smtClean="0"/>
              <a:t>When the impression formed in one question carries into the next question</a:t>
            </a:r>
          </a:p>
          <a:p>
            <a:r>
              <a:rPr lang="en-US" altLang="en-US" dirty="0" smtClean="0"/>
              <a:t>Solution is to place one trait and several items on each page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435"/>
    </mc:Choice>
    <mc:Fallback xmlns="">
      <p:transition spd="slow" advTm="46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9523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A501870E-4AAD-4872-AA9A-93D9234647C2}" type="slidenum">
              <a:rPr lang="en-US" altLang="en-US" sz="1000"/>
              <a:pPr>
                <a:spcBef>
                  <a:spcPct val="0"/>
                </a:spcBef>
                <a:buClrTx/>
                <a:buFontTx/>
                <a:buNone/>
              </a:pPr>
              <a:t>47</a:t>
            </a:fld>
            <a:endParaRPr lang="en-US" altLang="en-US" sz="1000"/>
          </a:p>
        </p:txBody>
      </p:sp>
      <p:sp>
        <p:nvSpPr>
          <p:cNvPr id="95236" name="Rectangle 2"/>
          <p:cNvSpPr>
            <a:spLocks noGrp="1" noChangeArrowheads="1"/>
          </p:cNvSpPr>
          <p:nvPr>
            <p:ph type="title" idx="4294967295"/>
          </p:nvPr>
        </p:nvSpPr>
        <p:spPr/>
        <p:txBody>
          <a:bodyPr/>
          <a:lstStyle/>
          <a:p>
            <a:r>
              <a:rPr lang="en-US" altLang="en-US" smtClean="0"/>
              <a:t>Order of Questions</a:t>
            </a:r>
          </a:p>
        </p:txBody>
      </p:sp>
      <p:sp>
        <p:nvSpPr>
          <p:cNvPr id="95237" name="Rectangle 3"/>
          <p:cNvSpPr>
            <a:spLocks noGrp="1" noChangeArrowheads="1"/>
          </p:cNvSpPr>
          <p:nvPr>
            <p:ph type="body" idx="4294967295"/>
          </p:nvPr>
        </p:nvSpPr>
        <p:spPr/>
        <p:txBody>
          <a:bodyPr/>
          <a:lstStyle/>
          <a:p>
            <a:r>
              <a:rPr lang="en-US" altLang="en-US" dirty="0" smtClean="0"/>
              <a:t>Place most important questions first</a:t>
            </a:r>
          </a:p>
          <a:p>
            <a:r>
              <a:rPr lang="en-US" altLang="en-US" dirty="0" smtClean="0"/>
              <a:t>Cluster items of similar content together</a:t>
            </a:r>
          </a:p>
          <a:p>
            <a:r>
              <a:rPr lang="en-US" altLang="en-US" dirty="0" smtClean="0"/>
              <a:t>Introduce less controversial questions first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74"/>
    </mc:Choice>
    <mc:Fallback xmlns="">
      <p:transition spd="slow" advTm="3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98307"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2B68236E-8F6E-4592-858E-872DB6FC08E1}" type="slidenum">
              <a:rPr lang="en-US" altLang="en-US" sz="1000"/>
              <a:pPr>
                <a:spcBef>
                  <a:spcPct val="0"/>
                </a:spcBef>
                <a:buClrTx/>
                <a:buFontTx/>
                <a:buNone/>
              </a:pPr>
              <a:t>48</a:t>
            </a:fld>
            <a:endParaRPr lang="en-US" altLang="en-US" sz="1000"/>
          </a:p>
        </p:txBody>
      </p:sp>
      <p:sp>
        <p:nvSpPr>
          <p:cNvPr id="98308" name="Rectangle 2"/>
          <p:cNvSpPr>
            <a:spLocks noGrp="1" noChangeArrowheads="1"/>
          </p:cNvSpPr>
          <p:nvPr>
            <p:ph type="title" idx="4294967295"/>
          </p:nvPr>
        </p:nvSpPr>
        <p:spPr/>
        <p:txBody>
          <a:bodyPr/>
          <a:lstStyle/>
          <a:p>
            <a:r>
              <a:rPr lang="en-US" altLang="en-US" sz="2900" smtClean="0"/>
              <a:t>Ways to Capture Responses When Designing a Web Survey </a:t>
            </a:r>
            <a:r>
              <a:rPr lang="en-US" altLang="en-US" sz="2400" smtClean="0"/>
              <a:t>(Figure 4.13)</a:t>
            </a:r>
          </a:p>
        </p:txBody>
      </p:sp>
      <p:pic>
        <p:nvPicPr>
          <p:cNvPr id="9830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828800"/>
            <a:ext cx="764857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267"/>
    </mc:Choice>
    <mc:Fallback xmlns="">
      <p:transition spd="slow" advTm="40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102403"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0ED9E274-A3EA-4FEA-BFBB-49BB86C2DE83}" type="slidenum">
              <a:rPr lang="en-US" altLang="en-US" sz="1000"/>
              <a:pPr>
                <a:spcBef>
                  <a:spcPct val="0"/>
                </a:spcBef>
                <a:buClrTx/>
                <a:buFontTx/>
                <a:buNone/>
              </a:pPr>
              <a:t>49</a:t>
            </a:fld>
            <a:endParaRPr lang="en-US" altLang="en-US" sz="1000"/>
          </a:p>
        </p:txBody>
      </p:sp>
      <p:sp>
        <p:nvSpPr>
          <p:cNvPr id="102404" name="Rectangle 2"/>
          <p:cNvSpPr>
            <a:spLocks noGrp="1" noChangeArrowheads="1"/>
          </p:cNvSpPr>
          <p:nvPr>
            <p:ph type="title" idx="4294967295"/>
          </p:nvPr>
        </p:nvSpPr>
        <p:spPr/>
        <p:txBody>
          <a:bodyPr/>
          <a:lstStyle/>
          <a:p>
            <a:r>
              <a:rPr lang="en-US" altLang="en-US" smtClean="0"/>
              <a:t>Electronically Submitting Questionnaires</a:t>
            </a:r>
          </a:p>
        </p:txBody>
      </p:sp>
      <p:sp>
        <p:nvSpPr>
          <p:cNvPr id="102405" name="Rectangle 3"/>
          <p:cNvSpPr>
            <a:spLocks noGrp="1" noChangeArrowheads="1"/>
          </p:cNvSpPr>
          <p:nvPr>
            <p:ph type="body" idx="4294967295"/>
          </p:nvPr>
        </p:nvSpPr>
        <p:spPr/>
        <p:txBody>
          <a:bodyPr/>
          <a:lstStyle/>
          <a:p>
            <a:r>
              <a:rPr lang="en-US" altLang="en-US" smtClean="0"/>
              <a:t>Reduced costs</a:t>
            </a:r>
          </a:p>
          <a:p>
            <a:r>
              <a:rPr lang="en-US" altLang="en-US" smtClean="0"/>
              <a:t>Collecting and storing the results electronically</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739"/>
    </mc:Choice>
    <mc:Fallback xmlns="">
      <p:transition spd="slow" advTm="56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2531"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E54831AC-DBE0-40F6-8413-463F7B4B00A7}" type="slidenum">
              <a:rPr lang="en-US" altLang="en-US" sz="1000"/>
              <a:pPr>
                <a:spcBef>
                  <a:spcPct val="0"/>
                </a:spcBef>
                <a:buClrTx/>
                <a:buFontTx/>
                <a:buNone/>
              </a:pPr>
              <a:t>5</a:t>
            </a:fld>
            <a:endParaRPr lang="en-US" altLang="en-US" sz="1000"/>
          </a:p>
        </p:txBody>
      </p:sp>
      <p:sp>
        <p:nvSpPr>
          <p:cNvPr id="22532" name="Rectangle 2"/>
          <p:cNvSpPr>
            <a:spLocks noGrp="1" noChangeArrowheads="1"/>
          </p:cNvSpPr>
          <p:nvPr>
            <p:ph type="title" idx="4294967295"/>
          </p:nvPr>
        </p:nvSpPr>
        <p:spPr/>
        <p:txBody>
          <a:bodyPr/>
          <a:lstStyle/>
          <a:p>
            <a:r>
              <a:rPr lang="en-US" altLang="en-US" smtClean="0"/>
              <a:t>Interview Preparation</a:t>
            </a:r>
          </a:p>
        </p:txBody>
      </p:sp>
      <p:sp>
        <p:nvSpPr>
          <p:cNvPr id="22533" name="Rectangle 3"/>
          <p:cNvSpPr>
            <a:spLocks noGrp="1" noChangeArrowheads="1"/>
          </p:cNvSpPr>
          <p:nvPr>
            <p:ph type="body" idx="4294967295"/>
          </p:nvPr>
        </p:nvSpPr>
        <p:spPr/>
        <p:txBody>
          <a:bodyPr/>
          <a:lstStyle/>
          <a:p>
            <a:r>
              <a:rPr lang="en-US" altLang="en-US" smtClean="0"/>
              <a:t>Reading background material</a:t>
            </a:r>
          </a:p>
          <a:p>
            <a:r>
              <a:rPr lang="en-US" altLang="en-US" smtClean="0"/>
              <a:t>Establishing interview objectives</a:t>
            </a:r>
          </a:p>
          <a:p>
            <a:r>
              <a:rPr lang="en-US" altLang="en-US" smtClean="0"/>
              <a:t>Deciding whom to interview</a:t>
            </a:r>
          </a:p>
          <a:p>
            <a:r>
              <a:rPr lang="en-US" altLang="en-US" smtClean="0"/>
              <a:t>Preparing the interviewee</a:t>
            </a:r>
          </a:p>
          <a:p>
            <a:r>
              <a:rPr lang="en-US" altLang="en-US" smtClean="0"/>
              <a:t>Deciding on question types and structure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563"/>
    </mc:Choice>
    <mc:Fallback xmlns="">
      <p:transition spd="slow" advTm="6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457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C27232E9-8177-4FC9-A329-D827C400BE85}" type="slidenum">
              <a:rPr lang="en-US" altLang="en-US" sz="1000"/>
              <a:pPr>
                <a:spcBef>
                  <a:spcPct val="0"/>
                </a:spcBef>
                <a:buClrTx/>
                <a:buFontTx/>
                <a:buNone/>
              </a:pPr>
              <a:t>6</a:t>
            </a:fld>
            <a:endParaRPr lang="en-US" altLang="en-US" sz="1000"/>
          </a:p>
        </p:txBody>
      </p:sp>
      <p:sp>
        <p:nvSpPr>
          <p:cNvPr id="24580" name="Rectangle 2"/>
          <p:cNvSpPr>
            <a:spLocks noGrp="1" noChangeArrowheads="1"/>
          </p:cNvSpPr>
          <p:nvPr>
            <p:ph type="title" idx="4294967295"/>
          </p:nvPr>
        </p:nvSpPr>
        <p:spPr/>
        <p:txBody>
          <a:bodyPr/>
          <a:lstStyle/>
          <a:p>
            <a:r>
              <a:rPr lang="en-US" altLang="en-US" smtClean="0"/>
              <a:t>Question Types</a:t>
            </a:r>
          </a:p>
        </p:txBody>
      </p:sp>
      <p:sp>
        <p:nvSpPr>
          <p:cNvPr id="24581" name="Rectangle 3"/>
          <p:cNvSpPr>
            <a:spLocks noGrp="1" noChangeArrowheads="1"/>
          </p:cNvSpPr>
          <p:nvPr>
            <p:ph type="body" idx="4294967295"/>
          </p:nvPr>
        </p:nvSpPr>
        <p:spPr/>
        <p:txBody>
          <a:bodyPr/>
          <a:lstStyle/>
          <a:p>
            <a:r>
              <a:rPr lang="en-US" altLang="en-US" smtClean="0"/>
              <a:t>Open-ended</a:t>
            </a:r>
          </a:p>
          <a:p>
            <a:r>
              <a:rPr lang="en-US" altLang="en-US" smtClean="0"/>
              <a:t>Closed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59"/>
    </mc:Choice>
    <mc:Fallback xmlns="">
      <p:transition spd="slow" advTm="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6627"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8271BFB5-F4FD-4218-9DBB-91C3E8745775}" type="slidenum">
              <a:rPr lang="en-US" altLang="en-US" sz="1000"/>
              <a:pPr>
                <a:spcBef>
                  <a:spcPct val="0"/>
                </a:spcBef>
                <a:buClrTx/>
                <a:buFontTx/>
                <a:buNone/>
              </a:pPr>
              <a:t>7</a:t>
            </a:fld>
            <a:endParaRPr lang="en-US" altLang="en-US" sz="1000"/>
          </a:p>
        </p:txBody>
      </p:sp>
      <p:sp>
        <p:nvSpPr>
          <p:cNvPr id="26628" name="Rectangle 2"/>
          <p:cNvSpPr>
            <a:spLocks noGrp="1" noChangeArrowheads="1"/>
          </p:cNvSpPr>
          <p:nvPr>
            <p:ph type="title" idx="4294967295"/>
          </p:nvPr>
        </p:nvSpPr>
        <p:spPr/>
        <p:txBody>
          <a:bodyPr/>
          <a:lstStyle/>
          <a:p>
            <a:r>
              <a:rPr lang="en-US" altLang="en-US" smtClean="0"/>
              <a:t>Open-Ended Questions</a:t>
            </a:r>
          </a:p>
        </p:txBody>
      </p:sp>
      <p:sp>
        <p:nvSpPr>
          <p:cNvPr id="26629" name="Rectangle 3"/>
          <p:cNvSpPr>
            <a:spLocks noGrp="1" noChangeArrowheads="1"/>
          </p:cNvSpPr>
          <p:nvPr>
            <p:ph type="body" idx="4294967295"/>
          </p:nvPr>
        </p:nvSpPr>
        <p:spPr/>
        <p:txBody>
          <a:bodyPr/>
          <a:lstStyle/>
          <a:p>
            <a:r>
              <a:rPr lang="en-US" altLang="en-US" smtClean="0"/>
              <a:t>Open-ended interview questions allow interviewees to respond how they wish, and to what length they wish</a:t>
            </a:r>
          </a:p>
          <a:p>
            <a:r>
              <a:rPr lang="en-US" altLang="en-US" smtClean="0"/>
              <a:t>Open-ended interview questions are appropriate when the analyst is interested in breadth and depth of reply</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443"/>
    </mc:Choice>
    <mc:Fallback xmlns="">
      <p:transition spd="slow" advTm="49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8675"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647CA3FE-55AE-4175-AA1C-6ECEC35A1803}" type="slidenum">
              <a:rPr lang="en-US" altLang="en-US" sz="1000"/>
              <a:pPr>
                <a:spcBef>
                  <a:spcPct val="0"/>
                </a:spcBef>
                <a:buClrTx/>
                <a:buFontTx/>
                <a:buNone/>
              </a:pPr>
              <a:t>8</a:t>
            </a:fld>
            <a:endParaRPr lang="en-US" altLang="en-US" sz="1000"/>
          </a:p>
        </p:txBody>
      </p:sp>
      <p:sp>
        <p:nvSpPr>
          <p:cNvPr id="28676" name="Rectangle 2"/>
          <p:cNvSpPr>
            <a:spLocks noGrp="1" noChangeArrowheads="1"/>
          </p:cNvSpPr>
          <p:nvPr>
            <p:ph type="title" idx="4294967295"/>
          </p:nvPr>
        </p:nvSpPr>
        <p:spPr/>
        <p:txBody>
          <a:bodyPr/>
          <a:lstStyle/>
          <a:p>
            <a:r>
              <a:rPr lang="en-US" altLang="en-US" sz="4000" smtClean="0"/>
              <a:t>Advantages of Open-Ended Questions</a:t>
            </a:r>
          </a:p>
        </p:txBody>
      </p:sp>
      <p:sp>
        <p:nvSpPr>
          <p:cNvPr id="28677" name="Rectangle 3"/>
          <p:cNvSpPr>
            <a:spLocks noGrp="1" noChangeArrowheads="1"/>
          </p:cNvSpPr>
          <p:nvPr>
            <p:ph type="body" idx="4294967295"/>
          </p:nvPr>
        </p:nvSpPr>
        <p:spPr/>
        <p:txBody>
          <a:bodyPr/>
          <a:lstStyle/>
          <a:p>
            <a:r>
              <a:rPr lang="en-US" altLang="en-US" sz="3500" smtClean="0"/>
              <a:t>Puts the interviewee at ease</a:t>
            </a:r>
          </a:p>
          <a:p>
            <a:r>
              <a:rPr lang="en-US" altLang="en-US" sz="3500" smtClean="0"/>
              <a:t>Allows the interviewer to pick up on the interviewee’s vocabulary</a:t>
            </a:r>
          </a:p>
          <a:p>
            <a:r>
              <a:rPr lang="en-US" altLang="en-US" sz="3500" smtClean="0"/>
              <a:t>Provides richness of detail</a:t>
            </a:r>
          </a:p>
          <a:p>
            <a:r>
              <a:rPr lang="en-US" altLang="en-US" sz="3500" smtClean="0"/>
              <a:t>Reveals avenues of further questioning that may have gone untapped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033"/>
    </mc:Choice>
    <mc:Fallback xmlns="">
      <p:transition spd="slow" advTm="62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914400" y="6324600"/>
            <a:ext cx="6477000" cy="457200"/>
          </a:xfrm>
        </p:spPr>
        <p:txBody>
          <a:bodyPr/>
          <a:lstStyle/>
          <a:p>
            <a:pPr>
              <a:defRPr/>
            </a:pPr>
            <a:r>
              <a:rPr lang="en-US"/>
              <a:t>Kendall &amp; Kendall	Copyright © 2014 Pearson Education, Inc. Publishing as Prentice Hall</a:t>
            </a:r>
          </a:p>
        </p:txBody>
      </p:sp>
      <p:sp>
        <p:nvSpPr>
          <p:cNvPr id="29699"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rgbClr val="E21738"/>
              </a:buClr>
              <a:buChar char="•"/>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rgbClr val="98877D"/>
              </a:buClr>
              <a:buChar char="•"/>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FontTx/>
              <a:buNone/>
            </a:pPr>
            <a:r>
              <a:rPr lang="en-US" altLang="en-US" sz="1000"/>
              <a:t>4-</a:t>
            </a:r>
            <a:fld id="{B600B90D-1A8C-4870-A3CB-FE184BC02B00}" type="slidenum">
              <a:rPr lang="en-US" altLang="en-US" sz="1000"/>
              <a:pPr>
                <a:spcBef>
                  <a:spcPct val="0"/>
                </a:spcBef>
                <a:buClrTx/>
                <a:buFontTx/>
                <a:buNone/>
              </a:pPr>
              <a:t>9</a:t>
            </a:fld>
            <a:endParaRPr lang="en-US" altLang="en-US" sz="1000"/>
          </a:p>
        </p:txBody>
      </p:sp>
      <p:sp>
        <p:nvSpPr>
          <p:cNvPr id="29700" name="Rectangle 2"/>
          <p:cNvSpPr>
            <a:spLocks noGrp="1" noChangeArrowheads="1"/>
          </p:cNvSpPr>
          <p:nvPr>
            <p:ph type="title" idx="4294967295"/>
          </p:nvPr>
        </p:nvSpPr>
        <p:spPr/>
        <p:txBody>
          <a:bodyPr/>
          <a:lstStyle/>
          <a:p>
            <a:r>
              <a:rPr lang="en-US" altLang="en-US" sz="4000" smtClean="0"/>
              <a:t>Advantages of Open-Ended Questions (continued)</a:t>
            </a:r>
          </a:p>
        </p:txBody>
      </p:sp>
      <p:sp>
        <p:nvSpPr>
          <p:cNvPr id="29701" name="Rectangle 3"/>
          <p:cNvSpPr>
            <a:spLocks noGrp="1" noChangeArrowheads="1"/>
          </p:cNvSpPr>
          <p:nvPr>
            <p:ph type="body" idx="4294967295"/>
          </p:nvPr>
        </p:nvSpPr>
        <p:spPr/>
        <p:txBody>
          <a:bodyPr/>
          <a:lstStyle/>
          <a:p>
            <a:pPr>
              <a:lnSpc>
                <a:spcPct val="90000"/>
              </a:lnSpc>
            </a:pPr>
            <a:r>
              <a:rPr lang="en-US" altLang="en-US" sz="3500" smtClean="0"/>
              <a:t>Provides more interest for the interviewee</a:t>
            </a:r>
          </a:p>
          <a:p>
            <a:pPr>
              <a:lnSpc>
                <a:spcPct val="90000"/>
              </a:lnSpc>
            </a:pPr>
            <a:r>
              <a:rPr lang="en-US" altLang="en-US" sz="3500" smtClean="0"/>
              <a:t>Allows more spontaneity</a:t>
            </a:r>
          </a:p>
          <a:p>
            <a:pPr>
              <a:lnSpc>
                <a:spcPct val="90000"/>
              </a:lnSpc>
            </a:pPr>
            <a:r>
              <a:rPr lang="en-US" altLang="en-US" sz="3500" smtClean="0"/>
              <a:t>Makes phrasing easier for the interviewer</a:t>
            </a:r>
          </a:p>
          <a:p>
            <a:pPr>
              <a:lnSpc>
                <a:spcPct val="90000"/>
              </a:lnSpc>
            </a:pPr>
            <a:r>
              <a:rPr lang="en-US" altLang="en-US" sz="3500" smtClean="0"/>
              <a:t>Useful if the interviewer is unprepared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182"/>
    </mc:Choice>
    <mc:Fallback xmlns="">
      <p:transition spd="slow" advTm="4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 Master 2007">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7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8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9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 Master 2007">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3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4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5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6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kendall8e_template2011</Template>
  <TotalTime>3200</TotalTime>
  <Words>2879</Words>
  <Application>Microsoft Office PowerPoint</Application>
  <PresentationFormat>On-screen Show (4:3)</PresentationFormat>
  <Paragraphs>475</Paragraphs>
  <Slides>49</Slides>
  <Notes>33</Notes>
  <HiddenSlides>0</HiddenSlides>
  <MMClips>46</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49</vt:i4>
      </vt:variant>
    </vt:vector>
  </HeadingPairs>
  <TitlesOfParts>
    <vt:vector size="66" baseType="lpstr">
      <vt:lpstr>ＭＳ Ｐゴシック</vt:lpstr>
      <vt:lpstr>Arial</vt:lpstr>
      <vt:lpstr>Tahoma</vt:lpstr>
      <vt:lpstr>Times New Roman</vt:lpstr>
      <vt:lpstr>Wingdings</vt:lpstr>
      <vt:lpstr>1_Kendall Master 2007</vt:lpstr>
      <vt:lpstr>Kendall Master 2007</vt:lpstr>
      <vt:lpstr>kendall8eTemplateA</vt:lpstr>
      <vt:lpstr>1_kendall8eTemplateA</vt:lpstr>
      <vt:lpstr>2_kendall8eTemplateA</vt:lpstr>
      <vt:lpstr>3_kendall8eTemplateA</vt:lpstr>
      <vt:lpstr>4_kendall8eTemplateA</vt:lpstr>
      <vt:lpstr>5_kendall8eTemplateA</vt:lpstr>
      <vt:lpstr>6_kendall8eTemplateA</vt:lpstr>
      <vt:lpstr>7_kendall8eTemplateA</vt:lpstr>
      <vt:lpstr>8_kendall8eTemplateA</vt:lpstr>
      <vt:lpstr>9_kendall8eTemplateA</vt:lpstr>
      <vt:lpstr>Information Gathering: Interactive Methods</vt:lpstr>
      <vt:lpstr>Objectives</vt:lpstr>
      <vt:lpstr>Interactive Methods to Elicit Human Information Requirements</vt:lpstr>
      <vt:lpstr>Interviewing</vt:lpstr>
      <vt:lpstr>Interview Preparation</vt:lpstr>
      <vt:lpstr>Question Types</vt:lpstr>
      <vt:lpstr>Open-Ended Questions</vt:lpstr>
      <vt:lpstr>Advantages of Open-Ended Questions</vt:lpstr>
      <vt:lpstr>Advantages of Open-Ended Questions (continued)</vt:lpstr>
      <vt:lpstr>Disadvantages of Open-Ended Questions</vt:lpstr>
      <vt:lpstr>Closed Interview Questions</vt:lpstr>
      <vt:lpstr>Benefits of Closed Interview Questions</vt:lpstr>
      <vt:lpstr>Disadvantages of Closed Interview Questions</vt:lpstr>
      <vt:lpstr>Attributes of Open-Ended and Closed Questions (Figure 4.5)</vt:lpstr>
      <vt:lpstr>Bipolar Questions</vt:lpstr>
      <vt:lpstr>Probes</vt:lpstr>
      <vt:lpstr>Arranging Questions</vt:lpstr>
      <vt:lpstr>Pyramid Structure</vt:lpstr>
      <vt:lpstr>Pyramid Structure for Interviewing Goes from Specific to General Questions (Figure 4.7 )</vt:lpstr>
      <vt:lpstr>Funnel Structure</vt:lpstr>
      <vt:lpstr>Funnel Structure for Interviewing Begins with Broad Questions then Funnels to Specific Questions (Figure 4.8) </vt:lpstr>
      <vt:lpstr>Diamond Structure</vt:lpstr>
      <vt:lpstr>Diamond-Shaped Structure for Interviewing Combines the Pyramid and Funnel Structures (Figure 4.9)</vt:lpstr>
      <vt:lpstr>Closing the Interview</vt:lpstr>
      <vt:lpstr>Interview Report</vt:lpstr>
      <vt:lpstr>Stories</vt:lpstr>
      <vt:lpstr>Purposes for Telling a Story</vt:lpstr>
      <vt:lpstr>Joint Application Design (JAD)</vt:lpstr>
      <vt:lpstr>Conditions That Support the Use of JAD</vt:lpstr>
      <vt:lpstr>Who Is Involved in JAD</vt:lpstr>
      <vt:lpstr>Where to Hold JAD Meetings</vt:lpstr>
      <vt:lpstr>Benefits of JAD</vt:lpstr>
      <vt:lpstr>Drawbacks of Using JAD</vt:lpstr>
      <vt:lpstr>Questionnaires</vt:lpstr>
      <vt:lpstr>Planning for the Use of Questionnaires</vt:lpstr>
      <vt:lpstr>Question Types</vt:lpstr>
      <vt:lpstr>Trade-offs between the Use of Open-Ended and Closed Questions on Questionnaires (Figure 4.12)</vt:lpstr>
      <vt:lpstr>Questionnaire Language</vt:lpstr>
      <vt:lpstr>Measurement Scales</vt:lpstr>
      <vt:lpstr>Nominal Scales</vt:lpstr>
      <vt:lpstr>Interval Scales</vt:lpstr>
      <vt:lpstr>Validity and Reliability</vt:lpstr>
      <vt:lpstr>Problems with Scales </vt:lpstr>
      <vt:lpstr>Leniency</vt:lpstr>
      <vt:lpstr>Central Tendency</vt:lpstr>
      <vt:lpstr>Halo Effect</vt:lpstr>
      <vt:lpstr>Order of Questions</vt:lpstr>
      <vt:lpstr>Ways to Capture Responses When Designing a Web Survey (Figure 4.13)</vt:lpstr>
      <vt:lpstr>Electronically Submitting Questionnaires</vt:lpstr>
    </vt:vector>
  </TitlesOfParts>
  <Company>Buena Vista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Information Gathering: Interactive Methods</dc:title>
  <dc:creator>BVU User</dc:creator>
  <cp:lastModifiedBy>Amr</cp:lastModifiedBy>
  <cp:revision>150</cp:revision>
  <dcterms:created xsi:type="dcterms:W3CDTF">2006-12-11T03:13:53Z</dcterms:created>
  <dcterms:modified xsi:type="dcterms:W3CDTF">2020-12-11T20:58:59Z</dcterms:modified>
</cp:coreProperties>
</file>